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drawings/drawing2.xml" ContentType="application/vnd.openxmlformats-officedocument.drawingml.chartshapes+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drawings/drawing3.xml" ContentType="application/vnd.openxmlformats-officedocument.drawingml.chartshapes+xml"/>
  <Override PartName="/ppt/charts/chart26.xml" ContentType="application/vnd.openxmlformats-officedocument.drawingml.chart+xml"/>
  <Override PartName="/ppt/drawings/drawing4.xml" ContentType="application/vnd.openxmlformats-officedocument.drawingml.chartshapes+xml"/>
  <Override PartName="/ppt/charts/chart27.xml" ContentType="application/vnd.openxmlformats-officedocument.drawingml.chart+xml"/>
  <Override PartName="/ppt/theme/themeOverride21.xml" ContentType="application/vnd.openxmlformats-officedocument.themeOverride+xml"/>
  <Override PartName="/ppt/charts/chart28.xml" ContentType="application/vnd.openxmlformats-officedocument.drawingml.chart+xml"/>
  <Override PartName="/ppt/theme/themeOverride22.xml" ContentType="application/vnd.openxmlformats-officedocument.themeOverride+xml"/>
  <Override PartName="/ppt/charts/chart29.xml" ContentType="application/vnd.openxmlformats-officedocument.drawingml.chart+xml"/>
  <Override PartName="/ppt/theme/themeOverride23.xml" ContentType="application/vnd.openxmlformats-officedocument.themeOverride+xml"/>
  <Override PartName="/ppt/charts/chart30.xml" ContentType="application/vnd.openxmlformats-officedocument.drawingml.chart+xml"/>
  <Override PartName="/ppt/theme/themeOverride24.xml" ContentType="application/vnd.openxmlformats-officedocument.themeOverride+xml"/>
  <Override PartName="/ppt/charts/chart31.xml" ContentType="application/vnd.openxmlformats-officedocument.drawingml.chart+xml"/>
  <Override PartName="/ppt/theme/themeOverride25.xml" ContentType="application/vnd.openxmlformats-officedocument.themeOverride+xml"/>
  <Override PartName="/ppt/charts/chart32.xml" ContentType="application/vnd.openxmlformats-officedocument.drawingml.chart+xml"/>
  <Override PartName="/ppt/theme/themeOverride26.xml" ContentType="application/vnd.openxmlformats-officedocument.themeOverride+xml"/>
  <Override PartName="/ppt/charts/chart33.xml" ContentType="application/vnd.openxmlformats-officedocument.drawingml.chart+xml"/>
  <Override PartName="/ppt/theme/themeOverride27.xml" ContentType="application/vnd.openxmlformats-officedocument.themeOverride+xml"/>
  <Override PartName="/ppt/charts/chart34.xml" ContentType="application/vnd.openxmlformats-officedocument.drawingml.chart+xml"/>
  <Override PartName="/ppt/theme/themeOverride28.xml" ContentType="application/vnd.openxmlformats-officedocument.themeOverride+xml"/>
  <Override PartName="/ppt/charts/chart35.xml" ContentType="application/vnd.openxmlformats-officedocument.drawingml.chart+xml"/>
  <Override PartName="/ppt/theme/themeOverride29.xml" ContentType="application/vnd.openxmlformats-officedocument.themeOverride+xml"/>
  <Override PartName="/ppt/charts/chart36.xml" ContentType="application/vnd.openxmlformats-officedocument.drawingml.chart+xml"/>
  <Override PartName="/ppt/theme/themeOverride30.xml" ContentType="application/vnd.openxmlformats-officedocument.themeOverride+xml"/>
  <Override PartName="/ppt/charts/chart37.xml" ContentType="application/vnd.openxmlformats-officedocument.drawingml.chart+xml"/>
  <Override PartName="/ppt/theme/themeOverride31.xml" ContentType="application/vnd.openxmlformats-officedocument.themeOverride+xml"/>
  <Override PartName="/ppt/charts/chart38.xml" ContentType="application/vnd.openxmlformats-officedocument.drawingml.chart+xml"/>
  <Override PartName="/ppt/theme/themeOverride32.xml" ContentType="application/vnd.openxmlformats-officedocument.themeOverride+xml"/>
  <Override PartName="/ppt/charts/chart39.xml" ContentType="application/vnd.openxmlformats-officedocument.drawingml.chart+xml"/>
  <Override PartName="/ppt/theme/themeOverride33.xml" ContentType="application/vnd.openxmlformats-officedocument.themeOverride+xml"/>
  <Override PartName="/ppt/charts/chart40.xml" ContentType="application/vnd.openxmlformats-officedocument.drawingml.chart+xml"/>
  <Override PartName="/ppt/theme/themeOverride34.xml" ContentType="application/vnd.openxmlformats-officedocument.themeOverride+xml"/>
  <Override PartName="/ppt/charts/chart41.xml" ContentType="application/vnd.openxmlformats-officedocument.drawingml.chart+xml"/>
  <Override PartName="/ppt/theme/themeOverride35.xml" ContentType="application/vnd.openxmlformats-officedocument.themeOverride+xml"/>
  <Override PartName="/ppt/charts/chart42.xml" ContentType="application/vnd.openxmlformats-officedocument.drawingml.chart+xml"/>
  <Override PartName="/ppt/theme/themeOverride36.xml" ContentType="application/vnd.openxmlformats-officedocument.themeOverride+xml"/>
  <Override PartName="/ppt/charts/chart43.xml" ContentType="application/vnd.openxmlformats-officedocument.drawingml.chart+xml"/>
  <Override PartName="/ppt/theme/themeOverride37.xml" ContentType="application/vnd.openxmlformats-officedocument.themeOverride+xml"/>
  <Override PartName="/ppt/charts/chart44.xml" ContentType="application/vnd.openxmlformats-officedocument.drawingml.chart+xml"/>
  <Override PartName="/ppt/theme/themeOverride38.xml" ContentType="application/vnd.openxmlformats-officedocument.themeOverride+xml"/>
  <Override PartName="/ppt/charts/chart45.xml" ContentType="application/vnd.openxmlformats-officedocument.drawingml.chart+xml"/>
  <Override PartName="/ppt/theme/themeOverride39.xml" ContentType="application/vnd.openxmlformats-officedocument.themeOverride+xml"/>
  <Override PartName="/ppt/charts/chart46.xml" ContentType="application/vnd.openxmlformats-officedocument.drawingml.chart+xml"/>
  <Override PartName="/ppt/theme/themeOverride40.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7.xml" ContentType="application/vnd.openxmlformats-officedocument.drawingml.chart+xml"/>
  <Override PartName="/ppt/theme/themeOverride41.xml" ContentType="application/vnd.openxmlformats-officedocument.themeOverride+xml"/>
  <Override PartName="/ppt/charts/chart48.xml" ContentType="application/vnd.openxmlformats-officedocument.drawingml.chart+xml"/>
  <Override PartName="/ppt/theme/themeOverride42.xml" ContentType="application/vnd.openxmlformats-officedocument.themeOverride+xml"/>
  <Override PartName="/ppt/charts/chart49.xml" ContentType="application/vnd.openxmlformats-officedocument.drawingml.chart+xml"/>
  <Override PartName="/ppt/theme/themeOverride43.xml" ContentType="application/vnd.openxmlformats-officedocument.themeOverride+xml"/>
  <Override PartName="/ppt/charts/chart50.xml" ContentType="application/vnd.openxmlformats-officedocument.drawingml.chart+xml"/>
  <Override PartName="/ppt/theme/themeOverride44.xml" ContentType="application/vnd.openxmlformats-officedocument.themeOverride+xml"/>
  <Override PartName="/ppt/charts/chart51.xml" ContentType="application/vnd.openxmlformats-officedocument.drawingml.chart+xml"/>
  <Override PartName="/ppt/theme/themeOverride45.xml" ContentType="application/vnd.openxmlformats-officedocument.themeOverride+xml"/>
  <Override PartName="/ppt/charts/chart52.xml" ContentType="application/vnd.openxmlformats-officedocument.drawingml.chart+xml"/>
  <Override PartName="/ppt/theme/themeOverride46.xml" ContentType="application/vnd.openxmlformats-officedocument.themeOverride+xml"/>
  <Override PartName="/ppt/charts/chart53.xml" ContentType="application/vnd.openxmlformats-officedocument.drawingml.chart+xml"/>
  <Override PartName="/ppt/theme/themeOverride47.xml" ContentType="application/vnd.openxmlformats-officedocument.themeOverride+xml"/>
  <Override PartName="/ppt/charts/chart54.xml" ContentType="application/vnd.openxmlformats-officedocument.drawingml.chart+xml"/>
  <Override PartName="/ppt/theme/themeOverride48.xml" ContentType="application/vnd.openxmlformats-officedocument.themeOverride+xml"/>
  <Override PartName="/ppt/charts/chart55.xml" ContentType="application/vnd.openxmlformats-officedocument.drawingml.chart+xml"/>
  <Override PartName="/ppt/theme/themeOverride4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36" r:id="rId1"/>
  </p:sldMasterIdLst>
  <p:notesMasterIdLst>
    <p:notesMasterId r:id="rId35"/>
  </p:notesMasterIdLst>
  <p:handoutMasterIdLst>
    <p:handoutMasterId r:id="rId36"/>
  </p:handoutMasterIdLst>
  <p:sldIdLst>
    <p:sldId id="1337" r:id="rId2"/>
    <p:sldId id="1914" r:id="rId3"/>
    <p:sldId id="1926" r:id="rId4"/>
    <p:sldId id="1927" r:id="rId5"/>
    <p:sldId id="1915" r:id="rId6"/>
    <p:sldId id="1913" r:id="rId7"/>
    <p:sldId id="1916" r:id="rId8"/>
    <p:sldId id="1923" r:id="rId9"/>
    <p:sldId id="1886" r:id="rId10"/>
    <p:sldId id="1363" r:id="rId11"/>
    <p:sldId id="1364" r:id="rId12"/>
    <p:sldId id="1924" r:id="rId13"/>
    <p:sldId id="1366" r:id="rId14"/>
    <p:sldId id="1917" r:id="rId15"/>
    <p:sldId id="1892" r:id="rId16"/>
    <p:sldId id="1378" r:id="rId17"/>
    <p:sldId id="1918" r:id="rId18"/>
    <p:sldId id="1893" r:id="rId19"/>
    <p:sldId id="1894" r:id="rId20"/>
    <p:sldId id="1896" r:id="rId21"/>
    <p:sldId id="1897" r:id="rId22"/>
    <p:sldId id="1898" r:id="rId23"/>
    <p:sldId id="1370" r:id="rId24"/>
    <p:sldId id="1919" r:id="rId25"/>
    <p:sldId id="1922" r:id="rId26"/>
    <p:sldId id="1339" r:id="rId27"/>
    <p:sldId id="1920" r:id="rId28"/>
    <p:sldId id="1909" r:id="rId29"/>
    <p:sldId id="1925" r:id="rId30"/>
    <p:sldId id="1921" r:id="rId31"/>
    <p:sldId id="1387" r:id="rId32"/>
    <p:sldId id="1928" r:id="rId33"/>
    <p:sldId id="1869" r:id="rId34"/>
  </p:sldIdLst>
  <p:sldSz cx="9144000" cy="5143500" type="screen16x9"/>
  <p:notesSz cx="6950075" cy="9236075"/>
  <p:defaultTextStyle>
    <a:defPPr>
      <a:defRPr lang="de-DE"/>
    </a:defPPr>
    <a:lvl1pPr algn="l" rtl="0" fontAlgn="base">
      <a:spcBef>
        <a:spcPct val="0"/>
      </a:spcBef>
      <a:spcAft>
        <a:spcPct val="0"/>
      </a:spcAft>
      <a:defRPr sz="1050" kern="1200">
        <a:solidFill>
          <a:schemeClr val="tx1"/>
        </a:solidFill>
        <a:latin typeface="Arial" charset="0"/>
        <a:ea typeface="+mn-ea"/>
        <a:cs typeface="Arial" charset="0"/>
      </a:defRPr>
    </a:lvl1pPr>
    <a:lvl2pPr marL="342892" algn="l" rtl="0" fontAlgn="base">
      <a:spcBef>
        <a:spcPct val="0"/>
      </a:spcBef>
      <a:spcAft>
        <a:spcPct val="0"/>
      </a:spcAft>
      <a:defRPr sz="1050" kern="1200">
        <a:solidFill>
          <a:schemeClr val="tx1"/>
        </a:solidFill>
        <a:latin typeface="Arial" charset="0"/>
        <a:ea typeface="+mn-ea"/>
        <a:cs typeface="Arial" charset="0"/>
      </a:defRPr>
    </a:lvl2pPr>
    <a:lvl3pPr marL="685783" algn="l" rtl="0" fontAlgn="base">
      <a:spcBef>
        <a:spcPct val="0"/>
      </a:spcBef>
      <a:spcAft>
        <a:spcPct val="0"/>
      </a:spcAft>
      <a:defRPr sz="1050" kern="1200">
        <a:solidFill>
          <a:schemeClr val="tx1"/>
        </a:solidFill>
        <a:latin typeface="Arial" charset="0"/>
        <a:ea typeface="+mn-ea"/>
        <a:cs typeface="Arial" charset="0"/>
      </a:defRPr>
    </a:lvl3pPr>
    <a:lvl4pPr marL="1028675" algn="l" rtl="0" fontAlgn="base">
      <a:spcBef>
        <a:spcPct val="0"/>
      </a:spcBef>
      <a:spcAft>
        <a:spcPct val="0"/>
      </a:spcAft>
      <a:defRPr sz="1050" kern="1200">
        <a:solidFill>
          <a:schemeClr val="tx1"/>
        </a:solidFill>
        <a:latin typeface="Arial" charset="0"/>
        <a:ea typeface="+mn-ea"/>
        <a:cs typeface="Arial" charset="0"/>
      </a:defRPr>
    </a:lvl4pPr>
    <a:lvl5pPr marL="1371566" algn="l" rtl="0" fontAlgn="base">
      <a:spcBef>
        <a:spcPct val="0"/>
      </a:spcBef>
      <a:spcAft>
        <a:spcPct val="0"/>
      </a:spcAft>
      <a:defRPr sz="1050" kern="1200">
        <a:solidFill>
          <a:schemeClr val="tx1"/>
        </a:solidFill>
        <a:latin typeface="Arial" charset="0"/>
        <a:ea typeface="+mn-ea"/>
        <a:cs typeface="Arial" charset="0"/>
      </a:defRPr>
    </a:lvl5pPr>
    <a:lvl6pPr marL="1714458" algn="l" defTabSz="685783" rtl="0" eaLnBrk="1" latinLnBrk="0" hangingPunct="1">
      <a:defRPr sz="1050" kern="1200">
        <a:solidFill>
          <a:schemeClr val="tx1"/>
        </a:solidFill>
        <a:latin typeface="Arial" charset="0"/>
        <a:ea typeface="+mn-ea"/>
        <a:cs typeface="Arial" charset="0"/>
      </a:defRPr>
    </a:lvl6pPr>
    <a:lvl7pPr marL="2057349" algn="l" defTabSz="685783" rtl="0" eaLnBrk="1" latinLnBrk="0" hangingPunct="1">
      <a:defRPr sz="1050" kern="1200">
        <a:solidFill>
          <a:schemeClr val="tx1"/>
        </a:solidFill>
        <a:latin typeface="Arial" charset="0"/>
        <a:ea typeface="+mn-ea"/>
        <a:cs typeface="Arial" charset="0"/>
      </a:defRPr>
    </a:lvl7pPr>
    <a:lvl8pPr marL="2400240" algn="l" defTabSz="685783" rtl="0" eaLnBrk="1" latinLnBrk="0" hangingPunct="1">
      <a:defRPr sz="1050" kern="1200">
        <a:solidFill>
          <a:schemeClr val="tx1"/>
        </a:solidFill>
        <a:latin typeface="Arial" charset="0"/>
        <a:ea typeface="+mn-ea"/>
        <a:cs typeface="Arial" charset="0"/>
      </a:defRPr>
    </a:lvl8pPr>
    <a:lvl9pPr marL="2743132" algn="l" defTabSz="685783" rtl="0" eaLnBrk="1" latinLnBrk="0" hangingPunct="1">
      <a:defRPr sz="105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178" userDrawn="1">
          <p15:clr>
            <a:srgbClr val="A4A3A4"/>
          </p15:clr>
        </p15:guide>
        <p15:guide id="2" orient="horz" pos="1556" userDrawn="1">
          <p15:clr>
            <a:srgbClr val="A4A3A4"/>
          </p15:clr>
        </p15:guide>
        <p15:guide id="3" orient="horz" pos="2906" userDrawn="1">
          <p15:clr>
            <a:srgbClr val="A4A3A4"/>
          </p15:clr>
        </p15:guide>
        <p15:guide id="4" pos="4979" userDrawn="1">
          <p15:clr>
            <a:srgbClr val="A4A3A4"/>
          </p15:clr>
        </p15:guide>
        <p15:guide id="5" orient="horz" pos="2637" userDrawn="1">
          <p15:clr>
            <a:srgbClr val="A4A3A4"/>
          </p15:clr>
        </p15:guide>
        <p15:guide id="6" orient="horz" pos="1910" userDrawn="1">
          <p15:clr>
            <a:srgbClr val="A4A3A4"/>
          </p15:clr>
        </p15:guide>
        <p15:guide id="7" pos="3651" userDrawn="1">
          <p15:clr>
            <a:srgbClr val="A4A3A4"/>
          </p15:clr>
        </p15:guide>
        <p15:guide id="8" pos="3138" userDrawn="1">
          <p15:clr>
            <a:srgbClr val="A4A3A4"/>
          </p15:clr>
        </p15:guide>
        <p15:guide id="9" orient="horz" pos="2779" userDrawn="1">
          <p15:clr>
            <a:srgbClr val="A4A3A4"/>
          </p15:clr>
        </p15:guide>
        <p15:guide id="10" pos="2449" userDrawn="1">
          <p15:clr>
            <a:srgbClr val="A4A3A4"/>
          </p15:clr>
        </p15:guide>
        <p15:guide id="11" pos="995"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10" userDrawn="1">
          <p15:clr>
            <a:srgbClr val="A4A3A4"/>
          </p15:clr>
        </p15:guide>
        <p15:guide id="3" orient="horz" pos="2909" userDrawn="1">
          <p15:clr>
            <a:srgbClr val="A4A3A4"/>
          </p15:clr>
        </p15:guide>
        <p15:guide id="4" pos="219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ingebiel, Dennis (SMR)" initials="KD(" lastIdx="1" clrIdx="0"/>
  <p:cmAuthor id="2" name="Wolff, Alexander (COE)" initials="W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06F"/>
    <a:srgbClr val="F1A5A8"/>
    <a:srgbClr val="7D7D7D"/>
    <a:srgbClr val="847327"/>
    <a:srgbClr val="FBB578"/>
    <a:srgbClr val="E8E9EC"/>
    <a:srgbClr val="414042"/>
    <a:srgbClr val="D71A2F"/>
    <a:srgbClr val="F3E9EA"/>
    <a:srgbClr val="EFE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96327" autoAdjust="0"/>
  </p:normalViewPr>
  <p:slideViewPr>
    <p:cSldViewPr snapToGrid="0">
      <p:cViewPr varScale="1">
        <p:scale>
          <a:sx n="159" d="100"/>
          <a:sy n="159" d="100"/>
        </p:scale>
        <p:origin x="1216" y="176"/>
      </p:cViewPr>
      <p:guideLst>
        <p:guide pos="178"/>
        <p:guide orient="horz" pos="1556"/>
        <p:guide orient="horz" pos="2906"/>
        <p:guide pos="4979"/>
        <p:guide orient="horz" pos="2637"/>
        <p:guide orient="horz" pos="1910"/>
        <p:guide pos="3651"/>
        <p:guide pos="3138"/>
        <p:guide orient="horz" pos="2779"/>
        <p:guide pos="2449"/>
        <p:guide pos="9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9" d="100"/>
          <a:sy n="79" d="100"/>
        </p:scale>
        <p:origin x="3954" y="102"/>
      </p:cViewPr>
      <p:guideLst>
        <p:guide orient="horz" pos="2926"/>
        <p:guide pos="2210"/>
        <p:guide orient="horz" pos="2909"/>
        <p:guide pos="2190"/>
      </p:guideLst>
    </p:cSldViewPr>
  </p:notesViewPr>
  <p:gridSpacing cx="287999" cy="287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7.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8.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9.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4.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5.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6.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8.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9.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0.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1.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2.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4.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6.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7.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8.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0000000000001E-2"/>
          <c:y val="0.126396969437093"/>
          <c:w val="0.95416666666666705"/>
          <c:h val="0.67530531816356731"/>
        </c:manualLayout>
      </c:layout>
      <c:barChart>
        <c:barDir val="col"/>
        <c:grouping val="clustered"/>
        <c:varyColors val="0"/>
        <c:ser>
          <c:idx val="0"/>
          <c:order val="0"/>
          <c:tx>
            <c:strRef>
              <c:f>Sheet1!$B$1</c:f>
              <c:strCache>
                <c:ptCount val="1"/>
                <c:pt idx="0">
                  <c:v>EBITDA</c:v>
                </c:pt>
              </c:strCache>
            </c:strRef>
          </c:tx>
          <c:spPr>
            <a:solidFill>
              <a:srgbClr val="C00000"/>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AB32-0247-B164-8747162AA96A}"/>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AB32-0247-B164-8747162AA96A}"/>
              </c:ext>
            </c:extLst>
          </c:dPt>
          <c:dPt>
            <c:idx val="2"/>
            <c:invertIfNegative val="0"/>
            <c:bubble3D val="0"/>
            <c:spPr>
              <a:solidFill>
                <a:srgbClr val="00B050"/>
              </a:solidFill>
              <a:ln>
                <a:noFill/>
              </a:ln>
              <a:effectLst/>
            </c:spPr>
            <c:extLst>
              <c:ext xmlns:c16="http://schemas.microsoft.com/office/drawing/2014/chart" uri="{C3380CC4-5D6E-409C-BE32-E72D297353CC}">
                <c16:uniqueId val="{00000005-AB32-0247-B164-8747162AA96A}"/>
              </c:ext>
            </c:extLst>
          </c:dPt>
          <c:dPt>
            <c:idx val="3"/>
            <c:invertIfNegative val="0"/>
            <c:bubble3D val="0"/>
            <c:extLst>
              <c:ext xmlns:c16="http://schemas.microsoft.com/office/drawing/2014/chart" uri="{C3380CC4-5D6E-409C-BE32-E72D297353CC}">
                <c16:uniqueId val="{00000007-AB32-0247-B164-8747162AA96A}"/>
              </c:ext>
            </c:extLst>
          </c:dPt>
          <c:dLbls>
            <c:dLbl>
              <c:idx val="0"/>
              <c:tx>
                <c:rich>
                  <a:bodyPr/>
                  <a:lstStyle/>
                  <a:p>
                    <a:r>
                      <a:rPr lang="en-US" dirty="0"/>
                      <a:t>117,555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32-0247-B164-8747162AA96A}"/>
                </c:ext>
              </c:extLst>
            </c:dLbl>
            <c:dLbl>
              <c:idx val="1"/>
              <c:layout>
                <c:manualLayout>
                  <c:x val="0"/>
                  <c:y val="9.3749999999999997E-3"/>
                </c:manualLayout>
              </c:layout>
              <c:tx>
                <c:rich>
                  <a:bodyPr/>
                  <a:lstStyle/>
                  <a:p>
                    <a:r>
                      <a:rPr lang="en-US" dirty="0"/>
                      <a:t>19,016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B32-0247-B164-8747162AA96A}"/>
                </c:ext>
              </c:extLst>
            </c:dLbl>
            <c:dLbl>
              <c:idx val="2"/>
              <c:tx>
                <c:rich>
                  <a:bodyPr/>
                  <a:lstStyle/>
                  <a:p>
                    <a:r>
                      <a:rPr lang="en-US" dirty="0"/>
                      <a:t>14,694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2-0247-B164-8747162AA96A}"/>
                </c:ext>
              </c:extLst>
            </c:dLbl>
            <c:dLbl>
              <c:idx val="3"/>
              <c:tx>
                <c:rich>
                  <a:bodyPr/>
                  <a:lstStyle/>
                  <a:p>
                    <a:r>
                      <a:rPr lang="en-US" dirty="0"/>
                      <a:t>113,234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B32-0247-B164-8747162AA96A}"/>
                </c:ext>
              </c:extLst>
            </c:dLbl>
            <c:dLbl>
              <c:idx val="4"/>
              <c:layout>
                <c:manualLayout>
                  <c:x val="-1.8821624060142152E-3"/>
                  <c:y val="-6.0179429383000914E-3"/>
                </c:manualLayout>
              </c:layout>
              <c:tx>
                <c:rich>
                  <a:bodyPr/>
                  <a:lstStyle/>
                  <a:p>
                    <a:r>
                      <a:rPr lang="en-US" dirty="0"/>
                      <a:t>-18,754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B32-0247-B164-8747162AA96A}"/>
                </c:ext>
              </c:extLst>
            </c:dLbl>
            <c:dLbl>
              <c:idx val="5"/>
              <c:layout>
                <c:manualLayout>
                  <c:x val="-5.6179775280900254E-3"/>
                  <c:y val="-1.7171579672085229E-3"/>
                </c:manualLayout>
              </c:layout>
              <c:tx>
                <c:rich>
                  <a:bodyPr/>
                  <a:lstStyle/>
                  <a:p>
                    <a:r>
                      <a:rPr lang="en-US" dirty="0"/>
                      <a:t>14,492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B32-0247-B164-8747162AA96A}"/>
                </c:ext>
              </c:extLst>
            </c:dLbl>
            <c:dLbl>
              <c:idx val="6"/>
              <c:layout>
                <c:manualLayout>
                  <c:x val="3.7453183520599251E-3"/>
                  <c:y val="-3.7139607716071819E-3"/>
                </c:manualLayout>
              </c:layout>
              <c:tx>
                <c:rich>
                  <a:bodyPr/>
                  <a:lstStyle/>
                  <a:p>
                    <a:r>
                      <a:rPr lang="en-US" dirty="0">
                        <a:solidFill>
                          <a:schemeClr val="tx1">
                            <a:lumMod val="65000"/>
                            <a:lumOff val="35000"/>
                          </a:schemeClr>
                        </a:solidFill>
                      </a:rPr>
                      <a:t>113,234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B32-0247-B164-8747162AA9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4"/>
                <c:pt idx="0">
                  <c:v>Order Book as on                          31.03.20</c:v>
                </c:pt>
                <c:pt idx="1">
                  <c:v>SOP                                              H1 FY 20-21</c:v>
                </c:pt>
                <c:pt idx="2">
                  <c:v>New Orders                                  H1 FY 20-21</c:v>
                </c:pt>
                <c:pt idx="3">
                  <c:v>Order Book as on                          30.09.20</c:v>
                </c:pt>
              </c:strCache>
            </c:strRef>
          </c:cat>
          <c:val>
            <c:numRef>
              <c:f>Sheet1!$B$2:$B$12</c:f>
              <c:numCache>
                <c:formatCode>0_);\(0\)</c:formatCode>
                <c:ptCount val="4"/>
                <c:pt idx="0">
                  <c:v>117555</c:v>
                </c:pt>
                <c:pt idx="1">
                  <c:v>-19015</c:v>
                </c:pt>
                <c:pt idx="2">
                  <c:v>14694</c:v>
                </c:pt>
                <c:pt idx="3">
                  <c:v>113234</c:v>
                </c:pt>
              </c:numCache>
            </c:numRef>
          </c:val>
          <c:extLst>
            <c:ext xmlns:c16="http://schemas.microsoft.com/office/drawing/2014/chart" uri="{C3380CC4-5D6E-409C-BE32-E72D297353CC}">
              <c16:uniqueId val="{0000000C-AB32-0247-B164-8747162AA96A}"/>
            </c:ext>
          </c:extLst>
        </c:ser>
        <c:dLbls>
          <c:showLegendKey val="0"/>
          <c:showVal val="0"/>
          <c:showCatName val="0"/>
          <c:showSerName val="0"/>
          <c:showPercent val="0"/>
          <c:showBubbleSize val="0"/>
        </c:dLbls>
        <c:gapWidth val="88"/>
        <c:overlap val="-27"/>
        <c:axId val="143083520"/>
        <c:axId val="130490368"/>
      </c:barChart>
      <c:catAx>
        <c:axId val="14308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490368"/>
        <c:crosses val="autoZero"/>
        <c:auto val="1"/>
        <c:lblAlgn val="ctr"/>
        <c:lblOffset val="999"/>
        <c:noMultiLvlLbl val="0"/>
      </c:catAx>
      <c:valAx>
        <c:axId val="130490368"/>
        <c:scaling>
          <c:orientation val="minMax"/>
          <c:max val="180000"/>
        </c:scaling>
        <c:delete val="1"/>
        <c:axPos val="l"/>
        <c:numFmt formatCode="0_);\(0\)" sourceLinked="1"/>
        <c:majorTickMark val="out"/>
        <c:minorTickMark val="none"/>
        <c:tickLblPos val="nextTo"/>
        <c:crossAx val="143083520"/>
        <c:crosses val="autoZero"/>
        <c:crossBetween val="between"/>
        <c:majorUnit val="8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96799084838334"/>
          <c:y val="5.3029835770636399E-2"/>
          <c:w val="0.68982026024141796"/>
          <c:h val="0.68068886882378898"/>
        </c:manualLayout>
      </c:layout>
      <c:barChart>
        <c:barDir val="col"/>
        <c:grouping val="stacked"/>
        <c:varyColors val="0"/>
        <c:ser>
          <c:idx val="0"/>
          <c:order val="0"/>
          <c:tx>
            <c:strRef>
              <c:f>Sheet1!$B$1</c:f>
              <c:strCache>
                <c:ptCount val="1"/>
                <c:pt idx="0">
                  <c:v>Within India</c:v>
                </c:pt>
              </c:strCache>
            </c:strRef>
          </c:tx>
          <c:spPr>
            <a:solidFill>
              <a:srgbClr val="BFBFBF"/>
            </a:solidFill>
            <a:ln>
              <a:noFill/>
            </a:ln>
            <a:effectLst>
              <a:outerShdw blurRad="63500" sx="102000" sy="102000" algn="ctr" rotWithShape="0">
                <a:prstClr val="black">
                  <a:alpha val="40000"/>
                </a:prstClr>
              </a:outerShdw>
            </a:effectLst>
          </c:spPr>
          <c:invertIfNegative val="0"/>
          <c:dLbls>
            <c:dLbl>
              <c:idx val="0"/>
              <c:layout>
                <c:manualLayout>
                  <c:x val="-5.74024299508572E-3"/>
                  <c:y val="-3.9571838171033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14-4949-B4D6-DABBE08825E2}"/>
                </c:ext>
              </c:extLst>
            </c:dLbl>
            <c:dLbl>
              <c:idx val="1"/>
              <c:layout>
                <c:manualLayout>
                  <c:x val="6.5032190934512599E-3"/>
                  <c:y val="-3.0026198100511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14-4949-B4D6-DABBE08825E2}"/>
                </c:ext>
              </c:extLst>
            </c:dLbl>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Ref>
          </c:val>
          <c:extLst>
            <c:ext xmlns:c16="http://schemas.microsoft.com/office/drawing/2014/chart" uri="{C3380CC4-5D6E-409C-BE32-E72D297353CC}">
              <c16:uniqueId val="{00000002-B614-4949-B4D6-DABBE08825E2}"/>
            </c:ext>
          </c:extLst>
        </c:ser>
        <c:ser>
          <c:idx val="1"/>
          <c:order val="1"/>
          <c:tx>
            <c:strRef>
              <c:f>Sheet1!$C$1</c:f>
              <c:strCache>
                <c:ptCount val="1"/>
                <c:pt idx="0">
                  <c:v>Revenue</c:v>
                </c:pt>
              </c:strCache>
            </c:strRef>
          </c:tx>
          <c:spPr>
            <a:solidFill>
              <a:srgbClr val="F1A5A8"/>
            </a:solidFill>
            <a:ln>
              <a:noFill/>
            </a:ln>
            <a:effectLst/>
          </c:spPr>
          <c:invertIfNegative val="0"/>
          <c:dPt>
            <c:idx val="0"/>
            <c:invertIfNegative val="0"/>
            <c:bubble3D val="0"/>
            <c:extLst>
              <c:ext xmlns:c16="http://schemas.microsoft.com/office/drawing/2014/chart" uri="{C3380CC4-5D6E-409C-BE32-E72D297353CC}">
                <c16:uniqueId val="{00000003-B614-4949-B4D6-DABBE08825E2}"/>
              </c:ext>
            </c:extLst>
          </c:dPt>
          <c:dPt>
            <c:idx val="1"/>
            <c:invertIfNegative val="0"/>
            <c:bubble3D val="0"/>
            <c:extLst>
              <c:ext xmlns:c16="http://schemas.microsoft.com/office/drawing/2014/chart" uri="{C3380CC4-5D6E-409C-BE32-E72D297353CC}">
                <c16:uniqueId val="{00000004-B614-4949-B4D6-DABBE08825E2}"/>
              </c:ext>
            </c:extLst>
          </c:dPt>
          <c:cat>
            <c:strRef>
              <c:f>Sheet1!$A$2:$A$3</c:f>
              <c:strCache>
                <c:ptCount val="2"/>
                <c:pt idx="0">
                  <c:v>Q2 FY 2019-20</c:v>
                </c:pt>
                <c:pt idx="1">
                  <c:v>Q2 FY 2020-21</c:v>
                </c:pt>
              </c:strCache>
            </c:strRef>
          </c:cat>
          <c:val>
            <c:numRef>
              <c:f>Sheet1!$C$2:$C$3</c:f>
              <c:numCache>
                <c:formatCode>[$€-2]\ #,##0</c:formatCode>
                <c:ptCount val="2"/>
                <c:pt idx="0">
                  <c:v>1406.86</c:v>
                </c:pt>
                <c:pt idx="1">
                  <c:v>1264.8900000000001</c:v>
                </c:pt>
              </c:numCache>
            </c:numRef>
          </c:val>
          <c:extLst>
            <c:ext xmlns:c16="http://schemas.microsoft.com/office/drawing/2014/chart" uri="{C3380CC4-5D6E-409C-BE32-E72D297353CC}">
              <c16:uniqueId val="{00000005-B614-4949-B4D6-DABBE08825E2}"/>
            </c:ext>
          </c:extLst>
        </c:ser>
        <c:ser>
          <c:idx val="2"/>
          <c:order val="2"/>
          <c:tx>
            <c:strRef>
              <c:f>Sheet1!$D$1</c:f>
              <c:strCache>
                <c:ptCount val="1"/>
                <c:pt idx="0">
                  <c:v>Sales netted off</c:v>
                </c:pt>
              </c:strCache>
            </c:strRef>
          </c:tx>
          <c:spPr>
            <a:solidFill>
              <a:srgbClr val="FBCDA6"/>
            </a:solidFill>
            <a:ln>
              <a:noFill/>
            </a:ln>
          </c:spPr>
          <c:invertIfNegative val="0"/>
          <c:dLbls>
            <c:dLbl>
              <c:idx val="0"/>
              <c:layout>
                <c:manualLayout>
                  <c:x val="-0.10662283735961101"/>
                  <c:y val="-0.392099922851599"/>
                </c:manualLayout>
              </c:layout>
              <c:showLegendKey val="0"/>
              <c:showVal val="1"/>
              <c:showCatName val="0"/>
              <c:showSerName val="0"/>
              <c:showPercent val="0"/>
              <c:showBubbleSize val="0"/>
              <c:extLst>
                <c:ext xmlns:c15="http://schemas.microsoft.com/office/drawing/2012/chart" uri="{CE6537A1-D6FC-4f65-9D91-7224C49458BB}">
                  <c15:layout>
                    <c:manualLayout>
                      <c:w val="0.29697838201798499"/>
                      <c:h val="0.17438369752164501"/>
                    </c:manualLayout>
                  </c15:layout>
                </c:ext>
                <c:ext xmlns:c16="http://schemas.microsoft.com/office/drawing/2014/chart" uri="{C3380CC4-5D6E-409C-BE32-E72D297353CC}">
                  <c16:uniqueId val="{00000006-B614-4949-B4D6-DABBE08825E2}"/>
                </c:ext>
              </c:extLst>
            </c:dLbl>
            <c:dLbl>
              <c:idx val="1"/>
              <c:layout>
                <c:manualLayout>
                  <c:x val="-1.2332049246266699E-2"/>
                  <c:y val="1.7565838189233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14-4949-B4D6-DABBE08825E2}"/>
                </c:ext>
              </c:extLst>
            </c:dLbl>
            <c:numFmt formatCode="[$€-1809]#,##0" sourceLinked="0"/>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Ref>
          </c:val>
          <c:extLst>
            <c:ext xmlns:c16="http://schemas.microsoft.com/office/drawing/2014/chart" uri="{C3380CC4-5D6E-409C-BE32-E72D297353CC}">
              <c16:uniqueId val="{00000008-B614-4949-B4D6-DABBE08825E2}"/>
            </c:ext>
          </c:extLst>
        </c:ser>
        <c:ser>
          <c:idx val="4"/>
          <c:order val="4"/>
          <c:tx>
            <c:strRef>
              <c:f>Sheet1!$F$1</c:f>
              <c:strCache>
                <c:ptCount val="1"/>
                <c:pt idx="0">
                  <c:v>Sales INR</c:v>
                </c:pt>
              </c:strCache>
            </c:strRef>
          </c:tx>
          <c:spPr>
            <a:ln w="28575">
              <a:noFill/>
            </a:ln>
          </c:spPr>
          <c:invertIfNegative val="0"/>
          <c:dLbls>
            <c:dLbl>
              <c:idx val="1"/>
              <c:layout>
                <c:manualLayout>
                  <c:x val="-0.25562054791925198"/>
                  <c:y val="-0.68336664971356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14-4949-B4D6-DABBE08825E2}"/>
                </c:ext>
              </c:extLst>
            </c:dLbl>
            <c:spPr>
              <a:noFill/>
            </c:spPr>
            <c:txPr>
              <a:bodyPr/>
              <a:lstStyle/>
              <a:p>
                <a:pPr>
                  <a:defRPr sz="1050" b="0">
                    <a:solidFill>
                      <a:schemeClr val="tx1"/>
                    </a:solidFill>
                    <a:effectLst/>
                    <a:latin typeface="Arial Black" panose="020B0A040201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Sheet1!$F$2:$F$3</c:f>
              <c:numCache>
                <c:formatCode>General</c:formatCode>
                <c:ptCount val="2"/>
              </c:numCache>
            </c:numRef>
          </c:val>
          <c:extLst>
            <c:ext xmlns:c16="http://schemas.microsoft.com/office/drawing/2014/chart" uri="{C3380CC4-5D6E-409C-BE32-E72D297353CC}">
              <c16:uniqueId val="{0000000A-B614-4949-B4D6-DABBE08825E2}"/>
            </c:ext>
          </c:extLst>
        </c:ser>
        <c:ser>
          <c:idx val="5"/>
          <c:order val="5"/>
          <c:tx>
            <c:strRef>
              <c:f>Sheet1!$G$1</c:f>
              <c:strCache>
                <c:ptCount val="1"/>
                <c:pt idx="0">
                  <c:v>Growth</c:v>
                </c:pt>
              </c:strCache>
            </c:strRef>
          </c:tx>
          <c:spPr>
            <a:noFill/>
            <a:ln w="28575">
              <a:noFill/>
            </a:ln>
          </c:spPr>
          <c:invertIfNegative val="0"/>
          <c:dLbls>
            <c:dLbl>
              <c:idx val="1"/>
              <c:layout>
                <c:manualLayout>
                  <c:x val="-0.21460623008389151"/>
                  <c:y val="-3.4243239572242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14-4949-B4D6-DABBE08825E2}"/>
                </c:ext>
              </c:extLst>
            </c:dLbl>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Sheet1!$G$2:$G$3</c:f>
              <c:numCache>
                <c:formatCode>0%</c:formatCode>
                <c:ptCount val="2"/>
                <c:pt idx="1">
                  <c:v>-0.10091267077036792</c:v>
                </c:pt>
              </c:numCache>
            </c:numRef>
          </c:val>
          <c:extLst>
            <c:ext xmlns:c16="http://schemas.microsoft.com/office/drawing/2014/chart" uri="{C3380CC4-5D6E-409C-BE32-E72D297353CC}">
              <c16:uniqueId val="{0000000C-B614-4949-B4D6-DABBE08825E2}"/>
            </c:ext>
          </c:extLst>
        </c:ser>
        <c:dLbls>
          <c:showLegendKey val="0"/>
          <c:showVal val="0"/>
          <c:showCatName val="0"/>
          <c:showSerName val="0"/>
          <c:showPercent val="0"/>
          <c:showBubbleSize val="0"/>
        </c:dLbls>
        <c:gapWidth val="60"/>
        <c:overlap val="100"/>
        <c:axId val="142065152"/>
        <c:axId val="630485504"/>
      </c:barChart>
      <c:lineChart>
        <c:grouping val="stacked"/>
        <c:varyColors val="0"/>
        <c:ser>
          <c:idx val="3"/>
          <c:order val="3"/>
          <c:tx>
            <c:strRef>
              <c:f>Sheet1!$E$1</c:f>
              <c:strCache>
                <c:ptCount val="1"/>
                <c:pt idx="0">
                  <c:v>Total</c:v>
                </c:pt>
              </c:strCache>
            </c:strRef>
          </c:tx>
          <c:spPr>
            <a:ln>
              <a:noFill/>
            </a:ln>
          </c:spPr>
          <c:marker>
            <c:symbol val="none"/>
          </c:marker>
          <c:dLbls>
            <c:dLbl>
              <c:idx val="0"/>
              <c:layout>
                <c:manualLayout>
                  <c:x val="-9.429667685504324E-2"/>
                  <c:y val="-5.4564580554479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14-4949-B4D6-DABBE08825E2}"/>
                </c:ext>
              </c:extLst>
            </c:dLbl>
            <c:dLbl>
              <c:idx val="1"/>
              <c:layout>
                <c:manualLayout>
                  <c:x val="-0.11380633413539702"/>
                  <c:y val="-4.6394102149282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14-4949-B4D6-DABBE08825E2}"/>
                </c:ext>
              </c:extLst>
            </c:dLbl>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Sheet1!$E$2:$E$3</c:f>
              <c:numCache>
                <c:formatCode>[$€-2]\ #,##0</c:formatCode>
                <c:ptCount val="2"/>
                <c:pt idx="0">
                  <c:v>1406.86</c:v>
                </c:pt>
                <c:pt idx="1">
                  <c:v>1264.8900000000001</c:v>
                </c:pt>
              </c:numCache>
            </c:numRef>
          </c:val>
          <c:smooth val="0"/>
          <c:extLst>
            <c:ext xmlns:c16="http://schemas.microsoft.com/office/drawing/2014/chart" uri="{C3380CC4-5D6E-409C-BE32-E72D297353CC}">
              <c16:uniqueId val="{0000000F-B614-4949-B4D6-DABBE08825E2}"/>
            </c:ext>
          </c:extLst>
        </c:ser>
        <c:dLbls>
          <c:showLegendKey val="0"/>
          <c:showVal val="0"/>
          <c:showCatName val="0"/>
          <c:showSerName val="0"/>
          <c:showPercent val="0"/>
          <c:showBubbleSize val="0"/>
        </c:dLbls>
        <c:marker val="1"/>
        <c:smooth val="0"/>
        <c:axId val="142065152"/>
        <c:axId val="630485504"/>
      </c:lineChart>
      <c:catAx>
        <c:axId val="142065152"/>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0485504"/>
        <c:crosses val="autoZero"/>
        <c:auto val="1"/>
        <c:lblAlgn val="ctr"/>
        <c:lblOffset val="100"/>
        <c:noMultiLvlLbl val="0"/>
      </c:catAx>
      <c:valAx>
        <c:axId val="630485504"/>
        <c:scaling>
          <c:orientation val="minMax"/>
          <c:max val="2000"/>
          <c:min val="0"/>
        </c:scaling>
        <c:delete val="0"/>
        <c:axPos val="l"/>
        <c:numFmt formatCode="[$€-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2065152"/>
        <c:crosses val="autoZero"/>
        <c:crossBetween val="between"/>
        <c:majorUnit val="2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40456935154709"/>
          <c:y val="0.34464416333204251"/>
          <c:w val="0.69020967642388642"/>
          <c:h val="0.45142408390882799"/>
        </c:manualLayout>
      </c:layout>
      <c:barChart>
        <c:barDir val="col"/>
        <c:grouping val="stacked"/>
        <c:varyColors val="0"/>
        <c:ser>
          <c:idx val="0"/>
          <c:order val="0"/>
          <c:tx>
            <c:strRef>
              <c:f>Sheet1!$B$1</c:f>
              <c:strCache>
                <c:ptCount val="1"/>
                <c:pt idx="0">
                  <c:v>With Ind AS 116 impact</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B5F5-5A44-9F88-9A52EB9AD34A}"/>
              </c:ext>
            </c:extLst>
          </c:dPt>
          <c:dPt>
            <c:idx val="1"/>
            <c:invertIfNegative val="0"/>
            <c:bubble3D val="0"/>
            <c:extLst>
              <c:ext xmlns:c16="http://schemas.microsoft.com/office/drawing/2014/chart" uri="{C3380CC4-5D6E-409C-BE32-E72D297353CC}">
                <c16:uniqueId val="{00000001-B5F5-5A44-9F88-9A52EB9AD34A}"/>
              </c:ext>
            </c:extLst>
          </c:dPt>
          <c:dLbls>
            <c:dLbl>
              <c:idx val="0"/>
              <c:layout>
                <c:manualLayout>
                  <c:x val="-1.6194873034745781E-2"/>
                  <c:y val="-2.2602835506217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5-5A44-9F88-9A52EB9AD34A}"/>
                </c:ext>
              </c:extLst>
            </c:dLbl>
            <c:dLbl>
              <c:idx val="1"/>
              <c:layout>
                <c:manualLayout>
                  <c:x val="-6.4779492138984313E-3"/>
                  <c:y val="-7.9629390588471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F5-5A44-9F88-9A52EB9AD34A}"/>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[$€-2]\ * #,##0_ ;_ [$€-2]\ * \-#,##0_ ;_ [$€-2]\ * "-"??_ ;_ @_ </c:formatCode>
                <c:ptCount val="2"/>
                <c:pt idx="0">
                  <c:v>84.67</c:v>
                </c:pt>
                <c:pt idx="1">
                  <c:v>108.81</c:v>
                </c:pt>
              </c:numCache>
            </c:numRef>
          </c:val>
          <c:extLst>
            <c:ext xmlns:c16="http://schemas.microsoft.com/office/drawing/2014/chart" uri="{C3380CC4-5D6E-409C-BE32-E72D297353CC}">
              <c16:uniqueId val="{00000002-B5F5-5A44-9F88-9A52EB9AD34A}"/>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Lbls>
            <c:dLbl>
              <c:idx val="1"/>
              <c:layout>
                <c:manualLayout>
                  <c:x val="-0.17054706026074001"/>
                  <c:y val="1.121661521822238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B5F5-5A44-9F88-9A52EB9AD34A}"/>
                </c:ext>
              </c:extLst>
            </c:dLbl>
            <c:spPr>
              <a:noFill/>
              <a:ln>
                <a:noFill/>
              </a:ln>
              <a:effectLst/>
            </c:spPr>
            <c:txPr>
              <a:bodyPr/>
              <a:lstStyle/>
              <a:p>
                <a:pPr algn="ctr">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General</c:formatCode>
                <c:ptCount val="2"/>
              </c:numCache>
            </c:numRef>
          </c:val>
          <c:extLst>
            <c:ext xmlns:c16="http://schemas.microsoft.com/office/drawing/2014/chart" uri="{C3380CC4-5D6E-409C-BE32-E72D297353CC}">
              <c16:uniqueId val="{00000004-B5F5-5A44-9F88-9A52EB9AD34A}"/>
            </c:ext>
          </c:extLst>
        </c:ser>
        <c:dLbls>
          <c:dLblPos val="ctr"/>
          <c:showLegendKey val="0"/>
          <c:showVal val="1"/>
          <c:showCatName val="0"/>
          <c:showSerName val="0"/>
          <c:showPercent val="0"/>
          <c:showBubbleSize val="0"/>
        </c:dLbls>
        <c:gapWidth val="70"/>
        <c:overlap val="100"/>
        <c:axId val="142064640"/>
        <c:axId val="630487232"/>
      </c:barChart>
      <c:lineChart>
        <c:grouping val="standard"/>
        <c:varyColors val="0"/>
        <c:ser>
          <c:idx val="2"/>
          <c:order val="2"/>
          <c:tx>
            <c:strRef>
              <c:f>Sheet1!$D$1</c:f>
              <c:strCache>
                <c:ptCount val="1"/>
                <c:pt idx="0">
                  <c:v>Reported EBITDA</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B5F5-5A44-9F88-9A52EB9AD34A}"/>
              </c:ext>
            </c:extLst>
          </c:dPt>
          <c:dLbls>
            <c:delete val="1"/>
          </c:dLbls>
          <c:cat>
            <c:strRef>
              <c:f>Sheet1!$A$2:$A$3</c:f>
              <c:strCache>
                <c:ptCount val="2"/>
                <c:pt idx="0">
                  <c:v>Q2 FY 2019-20</c:v>
                </c:pt>
                <c:pt idx="1">
                  <c:v>Q2 FY 2020-21</c:v>
                </c:pt>
              </c:strCache>
            </c:strRef>
          </c:cat>
          <c:val>
            <c:numRef>
              <c:f>Sheet1!$D$2:$D$3</c:f>
              <c:numCache>
                <c:formatCode>_ [$€-2]\ * #,##0_ ;_ [$€-2]\ * \-#,##0_ ;_ [$€-2]\ * "-"??_ ;_ @_ </c:formatCode>
                <c:ptCount val="2"/>
                <c:pt idx="0">
                  <c:v>84.67</c:v>
                </c:pt>
                <c:pt idx="1">
                  <c:v>108.81</c:v>
                </c:pt>
              </c:numCache>
            </c:numRef>
          </c:val>
          <c:smooth val="0"/>
          <c:extLst>
            <c:ext xmlns:c16="http://schemas.microsoft.com/office/drawing/2014/chart" uri="{C3380CC4-5D6E-409C-BE32-E72D297353CC}">
              <c16:uniqueId val="{00000007-B5F5-5A44-9F88-9A52EB9AD34A}"/>
            </c:ext>
          </c:extLst>
        </c:ser>
        <c:dLbls>
          <c:dLblPos val="ctr"/>
          <c:showLegendKey val="0"/>
          <c:showVal val="1"/>
          <c:showCatName val="0"/>
          <c:showSerName val="0"/>
          <c:showPercent val="0"/>
          <c:showBubbleSize val="0"/>
        </c:dLbls>
        <c:marker val="1"/>
        <c:smooth val="0"/>
        <c:axId val="142064640"/>
        <c:axId val="630487232"/>
      </c:lineChart>
      <c:lineChart>
        <c:grouping val="standard"/>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7.4537221939130746E-2"/>
                  <c:y val="-7.3998178506375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6D-4ACB-B4BE-69733760CF43}"/>
                </c:ext>
              </c:extLst>
            </c:dLbl>
            <c:dLbl>
              <c:idx val="1"/>
              <c:layout>
                <c:manualLayout>
                  <c:x val="-8.1014916115658434E-2"/>
                  <c:y val="-7.4657035698406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6D-4ACB-B4BE-69733760CF43}"/>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Sheet1!$E$2:$E$3</c:f>
              <c:numCache>
                <c:formatCode>0.0%</c:formatCode>
                <c:ptCount val="2"/>
                <c:pt idx="0">
                  <c:v>6.041222459132907E-2</c:v>
                </c:pt>
                <c:pt idx="1">
                  <c:v>8.6166007905138342E-2</c:v>
                </c:pt>
              </c:numCache>
            </c:numRef>
          </c:val>
          <c:smooth val="0"/>
          <c:extLst>
            <c:ext xmlns:c16="http://schemas.microsoft.com/office/drawing/2014/chart" uri="{C3380CC4-5D6E-409C-BE32-E72D297353CC}">
              <c16:uniqueId val="{00000005-3C6D-4ACB-B4BE-69733760CF43}"/>
            </c:ext>
          </c:extLst>
        </c:ser>
        <c:dLbls>
          <c:showLegendKey val="0"/>
          <c:showVal val="0"/>
          <c:showCatName val="0"/>
          <c:showSerName val="0"/>
          <c:showPercent val="0"/>
          <c:showBubbleSize val="0"/>
        </c:dLbls>
        <c:marker val="1"/>
        <c:smooth val="0"/>
        <c:axId val="142192640"/>
        <c:axId val="630487808"/>
      </c:lineChart>
      <c:catAx>
        <c:axId val="142064640"/>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0487232"/>
        <c:crosses val="autoZero"/>
        <c:auto val="1"/>
        <c:lblAlgn val="ctr"/>
        <c:lblOffset val="100"/>
        <c:noMultiLvlLbl val="0"/>
      </c:catAx>
      <c:valAx>
        <c:axId val="630487232"/>
        <c:scaling>
          <c:orientation val="minMax"/>
          <c:max val="1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2064640"/>
        <c:crosses val="autoZero"/>
        <c:crossBetween val="between"/>
        <c:majorUnit val="10"/>
      </c:valAx>
      <c:valAx>
        <c:axId val="630487808"/>
        <c:scaling>
          <c:orientation val="minMax"/>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142192640"/>
        <c:crosses val="max"/>
        <c:crossBetween val="between"/>
      </c:valAx>
      <c:catAx>
        <c:axId val="142192640"/>
        <c:scaling>
          <c:orientation val="minMax"/>
        </c:scaling>
        <c:delete val="1"/>
        <c:axPos val="b"/>
        <c:numFmt formatCode="General" sourceLinked="1"/>
        <c:majorTickMark val="out"/>
        <c:minorTickMark val="none"/>
        <c:tickLblPos val="nextTo"/>
        <c:crossAx val="630487808"/>
        <c:crosses val="autoZero"/>
        <c:auto val="1"/>
        <c:lblAlgn val="ctr"/>
        <c:lblOffset val="100"/>
        <c:noMultiLvlLbl val="0"/>
      </c:catAx>
    </c:plotArea>
    <c:legend>
      <c:legendPos val="l"/>
      <c:legendEntry>
        <c:idx val="0"/>
        <c:delete val="1"/>
      </c:legendEntry>
      <c:legendEntry>
        <c:idx val="1"/>
        <c:delete val="1"/>
      </c:legendEntry>
      <c:legendEntry>
        <c:idx val="2"/>
        <c:delete val="1"/>
      </c:legendEntry>
      <c:layout>
        <c:manualLayout>
          <c:xMode val="edge"/>
          <c:yMode val="edge"/>
          <c:x val="4.8584619104237343E-2"/>
          <c:y val="0.65635443110594782"/>
          <c:w val="0.25544976605421993"/>
          <c:h val="9.7126755159703398E-2"/>
        </c:manualLayout>
      </c:layout>
      <c:overlay val="0"/>
      <c:txPr>
        <a:bodyPr/>
        <a:lstStyle/>
        <a:p>
          <a:pPr>
            <a:defRPr sz="8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1325299421199"/>
          <c:y val="0.34464395090275501"/>
          <c:w val="0.69020967642388642"/>
          <c:h val="0.45142408390882799"/>
        </c:manualLayout>
      </c:layout>
      <c:barChart>
        <c:barDir val="col"/>
        <c:grouping val="stacked"/>
        <c:varyColors val="0"/>
        <c:ser>
          <c:idx val="0"/>
          <c:order val="0"/>
          <c:tx>
            <c:strRef>
              <c:f>Sheet1!$B$1</c:f>
              <c:strCache>
                <c:ptCount val="1"/>
                <c:pt idx="0">
                  <c:v>PAT Concern Share</c:v>
                </c:pt>
              </c:strCache>
            </c:strRef>
          </c:tx>
          <c:spPr>
            <a:solidFill>
              <a:srgbClr val="FC706F"/>
            </a:solidFill>
            <a:ln>
              <a:noFill/>
            </a:ln>
            <a:effectLst/>
          </c:spPr>
          <c:invertIfNegative val="0"/>
          <c:dPt>
            <c:idx val="0"/>
            <c:invertIfNegative val="0"/>
            <c:bubble3D val="0"/>
            <c:extLst>
              <c:ext xmlns:c16="http://schemas.microsoft.com/office/drawing/2014/chart" uri="{C3380CC4-5D6E-409C-BE32-E72D297353CC}">
                <c16:uniqueId val="{00000000-B5F5-5A44-9F88-9A52EB9AD34A}"/>
              </c:ext>
            </c:extLst>
          </c:dPt>
          <c:dPt>
            <c:idx val="1"/>
            <c:invertIfNegative val="0"/>
            <c:bubble3D val="0"/>
            <c:extLst>
              <c:ext xmlns:c16="http://schemas.microsoft.com/office/drawing/2014/chart" uri="{C3380CC4-5D6E-409C-BE32-E72D297353CC}">
                <c16:uniqueId val="{00000001-B5F5-5A44-9F88-9A52EB9AD34A}"/>
              </c:ext>
            </c:extLst>
          </c:dPt>
          <c:dLbls>
            <c:dLbl>
              <c:idx val="0"/>
              <c:layout>
                <c:manualLayout>
                  <c:x val="-6.477949213898342E-3"/>
                  <c:y val="-0.130753571274902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5-5A44-9F88-9A52EB9AD34A}"/>
                </c:ext>
              </c:extLst>
            </c:dLbl>
            <c:dLbl>
              <c:idx val="1"/>
              <c:layout>
                <c:manualLayout>
                  <c:x val="-9.7169238208474687E-3"/>
                  <c:y val="-0.267470472440944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F5-5A44-9F88-9A52EB9AD34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[$€-2]\ * #,##0_ ;_ [$€-2]\ * \-#,##0_ ;_ [$€-2]\ * "-"??_ ;_ @_ </c:formatCode>
                <c:ptCount val="2"/>
                <c:pt idx="0">
                  <c:v>17.91</c:v>
                </c:pt>
                <c:pt idx="1">
                  <c:v>40.340000000000003</c:v>
                </c:pt>
              </c:numCache>
            </c:numRef>
          </c:val>
          <c:extLst>
            <c:ext xmlns:c16="http://schemas.microsoft.com/office/drawing/2014/chart" uri="{C3380CC4-5D6E-409C-BE32-E72D297353CC}">
              <c16:uniqueId val="{00000002-B5F5-5A44-9F88-9A52EB9AD34A}"/>
            </c:ext>
          </c:extLst>
        </c:ser>
        <c:ser>
          <c:idx val="1"/>
          <c:order val="1"/>
          <c:tx>
            <c:strRef>
              <c:f>Sheet1!$C$1</c:f>
              <c:strCache>
                <c:ptCount val="1"/>
                <c:pt idx="0">
                  <c:v>adj</c:v>
                </c:pt>
              </c:strCache>
            </c:strRef>
          </c:tx>
          <c:spPr>
            <a:solidFill>
              <a:srgbClr val="F68220">
                <a:lumMod val="40000"/>
                <a:lumOff val="60000"/>
              </a:srgbClr>
            </a:solidFill>
            <a:ln w="28575">
              <a:noFill/>
            </a:ln>
          </c:spPr>
          <c:invertIfNegative val="0"/>
          <c:dLbls>
            <c:dLbl>
              <c:idx val="1"/>
              <c:layout>
                <c:manualLayout>
                  <c:x val="-0.17054706026074001"/>
                  <c:y val="1.121661521822238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B5F5-5A44-9F88-9A52EB9AD34A}"/>
                </c:ext>
              </c:extLst>
            </c:dLbl>
            <c:spPr>
              <a:noFill/>
              <a:ln>
                <a:noFill/>
              </a:ln>
              <a:effectLst/>
            </c:spPr>
            <c:txPr>
              <a:bodyPr/>
              <a:lstStyle/>
              <a:p>
                <a:pPr algn="ctr">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General</c:formatCode>
                <c:ptCount val="2"/>
              </c:numCache>
            </c:numRef>
          </c:val>
          <c:extLst>
            <c:ext xmlns:c16="http://schemas.microsoft.com/office/drawing/2014/chart" uri="{C3380CC4-5D6E-409C-BE32-E72D297353CC}">
              <c16:uniqueId val="{00000004-B5F5-5A44-9F88-9A52EB9AD34A}"/>
            </c:ext>
          </c:extLst>
        </c:ser>
        <c:dLbls>
          <c:dLblPos val="ctr"/>
          <c:showLegendKey val="0"/>
          <c:showVal val="1"/>
          <c:showCatName val="0"/>
          <c:showSerName val="0"/>
          <c:showPercent val="0"/>
          <c:showBubbleSize val="0"/>
        </c:dLbls>
        <c:gapWidth val="70"/>
        <c:overlap val="100"/>
        <c:axId val="142243840"/>
        <c:axId val="125985920"/>
      </c:barChart>
      <c:lineChart>
        <c:grouping val="standard"/>
        <c:varyColors val="0"/>
        <c:ser>
          <c:idx val="2"/>
          <c:order val="2"/>
          <c:tx>
            <c:strRef>
              <c:f>Sheet1!$D$1</c:f>
              <c:strCache>
                <c:ptCount val="1"/>
                <c:pt idx="0">
                  <c:v>PAT</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B5F5-5A44-9F88-9A52EB9AD34A}"/>
              </c:ext>
            </c:extLst>
          </c:dPt>
          <c:dLbls>
            <c:delete val="1"/>
          </c:dLbls>
          <c:cat>
            <c:strRef>
              <c:f>Sheet1!$A$2:$A$3</c:f>
              <c:strCache>
                <c:ptCount val="2"/>
                <c:pt idx="0">
                  <c:v>Q2 FY 2019-20</c:v>
                </c:pt>
                <c:pt idx="1">
                  <c:v>Q2 FY 2020-21</c:v>
                </c:pt>
              </c:strCache>
            </c:strRef>
          </c:cat>
          <c:val>
            <c:numRef>
              <c:f>Sheet1!$D$2:$D$3</c:f>
              <c:numCache>
                <c:formatCode>_ [$€-2]\ * #,##0_ ;_ [$€-2]\ * \-#,##0_ ;_ [$€-2]\ * "-"??_ ;_ @_ </c:formatCode>
                <c:ptCount val="2"/>
                <c:pt idx="0">
                  <c:v>17.91</c:v>
                </c:pt>
                <c:pt idx="1">
                  <c:v>40.340000000000003</c:v>
                </c:pt>
              </c:numCache>
            </c:numRef>
          </c:val>
          <c:smooth val="0"/>
          <c:extLst>
            <c:ext xmlns:c16="http://schemas.microsoft.com/office/drawing/2014/chart" uri="{C3380CC4-5D6E-409C-BE32-E72D297353CC}">
              <c16:uniqueId val="{00000007-B5F5-5A44-9F88-9A52EB9AD34A}"/>
            </c:ext>
          </c:extLst>
        </c:ser>
        <c:dLbls>
          <c:dLblPos val="ctr"/>
          <c:showLegendKey val="0"/>
          <c:showVal val="1"/>
          <c:showCatName val="0"/>
          <c:showSerName val="0"/>
          <c:showPercent val="0"/>
          <c:showBubbleSize val="0"/>
        </c:dLbls>
        <c:marker val="1"/>
        <c:smooth val="0"/>
        <c:axId val="142243840"/>
        <c:axId val="125985920"/>
      </c:lineChart>
      <c:catAx>
        <c:axId val="142243840"/>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125985920"/>
        <c:crosses val="autoZero"/>
        <c:auto val="1"/>
        <c:lblAlgn val="ctr"/>
        <c:lblOffset val="100"/>
        <c:noMultiLvlLbl val="0"/>
      </c:catAx>
      <c:valAx>
        <c:axId val="125985920"/>
        <c:scaling>
          <c:orientation val="minMax"/>
          <c:max val="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2243840"/>
        <c:crosses val="autoZero"/>
        <c:crossBetween val="between"/>
        <c:majorUnit val="1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1325299421199"/>
          <c:y val="0.34464395090275501"/>
          <c:w val="0.65458095574744568"/>
          <c:h val="0.45142408390882799"/>
        </c:manualLayout>
      </c:layout>
      <c:barChart>
        <c:barDir val="col"/>
        <c:grouping val="stacked"/>
        <c:varyColors val="0"/>
        <c:ser>
          <c:idx val="0"/>
          <c:order val="0"/>
          <c:tx>
            <c:strRef>
              <c:f>Sheet1!$B$1</c:f>
              <c:strCache>
                <c:ptCount val="1"/>
                <c:pt idx="0">
                  <c:v>PAT (Concern share)</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B5F5-5A44-9F88-9A52EB9AD34A}"/>
              </c:ext>
            </c:extLst>
          </c:dPt>
          <c:dPt>
            <c:idx val="1"/>
            <c:invertIfNegative val="0"/>
            <c:bubble3D val="0"/>
            <c:extLst>
              <c:ext xmlns:c16="http://schemas.microsoft.com/office/drawing/2014/chart" uri="{C3380CC4-5D6E-409C-BE32-E72D297353CC}">
                <c16:uniqueId val="{00000001-B5F5-5A44-9F88-9A52EB9AD34A}"/>
              </c:ext>
            </c:extLst>
          </c:dPt>
          <c:dLbls>
            <c:dLbl>
              <c:idx val="0"/>
              <c:layout>
                <c:manualLayout>
                  <c:x val="-1.2955898427796595E-2"/>
                  <c:y val="-7.9523614876009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5-5A44-9F88-9A52EB9AD34A}"/>
                </c:ext>
              </c:extLst>
            </c:dLbl>
            <c:dLbl>
              <c:idx val="1"/>
              <c:layout>
                <c:manualLayout>
                  <c:x val="3.2389746069492751E-3"/>
                  <c:y val="-1.70142026304089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F5-5A44-9F88-9A52EB9AD34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[$€-2]\ * #,##0_ ;_ [$€-2]\ * \-#,##0_ ;_ [$€-2]\ * "-"??_ ;_ @_ </c:formatCode>
                <c:ptCount val="2"/>
                <c:pt idx="0">
                  <c:v>2.94</c:v>
                </c:pt>
                <c:pt idx="1">
                  <c:v>9.69</c:v>
                </c:pt>
              </c:numCache>
            </c:numRef>
          </c:val>
          <c:extLst>
            <c:ext xmlns:c16="http://schemas.microsoft.com/office/drawing/2014/chart" uri="{C3380CC4-5D6E-409C-BE32-E72D297353CC}">
              <c16:uniqueId val="{00000002-B5F5-5A44-9F88-9A52EB9AD34A}"/>
            </c:ext>
          </c:extLst>
        </c:ser>
        <c:ser>
          <c:idx val="1"/>
          <c:order val="1"/>
          <c:tx>
            <c:strRef>
              <c:f>Sheet1!$C$1</c:f>
              <c:strCache>
                <c:ptCount val="1"/>
                <c:pt idx="0">
                  <c:v>Exceptional costs</c:v>
                </c:pt>
              </c:strCache>
            </c:strRef>
          </c:tx>
          <c:spPr>
            <a:solidFill>
              <a:srgbClr val="FFC000"/>
            </a:solidFill>
            <a:ln w="28575">
              <a:noFill/>
            </a:ln>
          </c:spPr>
          <c:invertIfNegative val="0"/>
          <c:dLbls>
            <c:dLbl>
              <c:idx val="1"/>
              <c:layout>
                <c:manualLayout>
                  <c:x val="-0.17054706026074001"/>
                  <c:y val="1.121661521822238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B5F5-5A44-9F88-9A52EB9AD34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_ [$€-2]\ * #,##0_ ;_ [$€-2]\ * \-#,##0_ ;_ [$€-2]\ * "-"??_ ;_ @_ </c:formatCode>
                <c:ptCount val="2"/>
                <c:pt idx="1">
                  <c:v>2.3766000000000003</c:v>
                </c:pt>
              </c:numCache>
            </c:numRef>
          </c:val>
          <c:extLst>
            <c:ext xmlns:c16="http://schemas.microsoft.com/office/drawing/2014/chart" uri="{C3380CC4-5D6E-409C-BE32-E72D297353CC}">
              <c16:uniqueId val="{00000004-B5F5-5A44-9F88-9A52EB9AD34A}"/>
            </c:ext>
          </c:extLst>
        </c:ser>
        <c:dLbls>
          <c:dLblPos val="ctr"/>
          <c:showLegendKey val="0"/>
          <c:showVal val="1"/>
          <c:showCatName val="0"/>
          <c:showSerName val="0"/>
          <c:showPercent val="0"/>
          <c:showBubbleSize val="0"/>
        </c:dLbls>
        <c:gapWidth val="70"/>
        <c:overlap val="100"/>
        <c:axId val="142194176"/>
        <c:axId val="142288576"/>
      </c:barChart>
      <c:lineChart>
        <c:grouping val="standard"/>
        <c:varyColors val="0"/>
        <c:ser>
          <c:idx val="2"/>
          <c:order val="2"/>
          <c:tx>
            <c:strRef>
              <c:f>Sheet1!$D$1</c:f>
              <c:strCache>
                <c:ptCount val="1"/>
                <c:pt idx="0">
                  <c:v>PAT</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B5F5-5A44-9F88-9A52EB9AD34A}"/>
              </c:ext>
            </c:extLst>
          </c:dPt>
          <c:dLbls>
            <c:dLbl>
              <c:idx val="0"/>
              <c:delete val="1"/>
              <c:extLst>
                <c:ext xmlns:c15="http://schemas.microsoft.com/office/drawing/2012/chart" uri="{CE6537A1-D6FC-4f65-9D91-7224C49458BB}"/>
                <c:ext xmlns:c16="http://schemas.microsoft.com/office/drawing/2014/chart" uri="{C3380CC4-5D6E-409C-BE32-E72D297353CC}">
                  <c16:uniqueId val="{00000003-E552-4347-817E-5D9CE9E8C704}"/>
                </c:ext>
              </c:extLst>
            </c:dLbl>
            <c:dLbl>
              <c:idx val="1"/>
              <c:layout>
                <c:manualLayout>
                  <c:x val="-8.2634403419133001E-2"/>
                  <c:y val="-7.96912424881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F5-5A44-9F88-9A52EB9AD34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[$€-2]\ * #,##0_ ;_ [$€-2]\ * \-#,##0_ ;_ [$€-2]\ * "-"??_ ;_ @_ </c:formatCode>
                <c:ptCount val="2"/>
                <c:pt idx="0">
                  <c:v>2.94</c:v>
                </c:pt>
                <c:pt idx="1">
                  <c:v>12.066599999999999</c:v>
                </c:pt>
              </c:numCache>
            </c:numRef>
          </c:val>
          <c:smooth val="0"/>
          <c:extLst>
            <c:ext xmlns:c16="http://schemas.microsoft.com/office/drawing/2014/chart" uri="{C3380CC4-5D6E-409C-BE32-E72D297353CC}">
              <c16:uniqueId val="{00000007-B5F5-5A44-9F88-9A52EB9AD34A}"/>
            </c:ext>
          </c:extLst>
        </c:ser>
        <c:dLbls>
          <c:dLblPos val="ctr"/>
          <c:showLegendKey val="0"/>
          <c:showVal val="1"/>
          <c:showCatName val="0"/>
          <c:showSerName val="0"/>
          <c:showPercent val="0"/>
          <c:showBubbleSize val="0"/>
        </c:dLbls>
        <c:marker val="1"/>
        <c:smooth val="0"/>
        <c:axId val="142194176"/>
        <c:axId val="142288576"/>
      </c:lineChart>
      <c:catAx>
        <c:axId val="142194176"/>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142288576"/>
        <c:crosses val="autoZero"/>
        <c:auto val="1"/>
        <c:lblAlgn val="ctr"/>
        <c:lblOffset val="1"/>
        <c:noMultiLvlLbl val="0"/>
      </c:catAx>
      <c:valAx>
        <c:axId val="142288576"/>
        <c:scaling>
          <c:orientation val="minMax"/>
          <c:max val="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2194176"/>
        <c:crosses val="autoZero"/>
        <c:crossBetween val="between"/>
        <c:majorUnit val="10"/>
      </c:valAx>
    </c:plotArea>
    <c:legend>
      <c:legendPos val="r"/>
      <c:legendEntry>
        <c:idx val="2"/>
        <c:delete val="1"/>
      </c:legendEntry>
      <c:layout>
        <c:manualLayout>
          <c:xMode val="edge"/>
          <c:yMode val="edge"/>
          <c:x val="0.74855228036564203"/>
          <c:y val="0.59195360569682887"/>
          <c:w val="0.24820874502740886"/>
          <c:h val="0.20316018387045884"/>
        </c:manualLayout>
      </c:layout>
      <c:overlay val="0"/>
      <c:txPr>
        <a:bodyPr/>
        <a:lstStyle/>
        <a:p>
          <a:pPr>
            <a:defRPr sz="8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83876724978183"/>
          <c:y val="0.28125582662822879"/>
          <c:w val="0.61921842769561053"/>
          <c:h val="0.5543709572164135"/>
        </c:manualLayout>
      </c:layout>
      <c:barChart>
        <c:barDir val="col"/>
        <c:grouping val="clustered"/>
        <c:varyColors val="0"/>
        <c:ser>
          <c:idx val="0"/>
          <c:order val="0"/>
          <c:tx>
            <c:strRef>
              <c:f>Sheet1!$B$1</c:f>
              <c:strCache>
                <c:ptCount val="1"/>
                <c:pt idx="0">
                  <c:v>Without Ind AS 116 impact</c:v>
                </c:pt>
              </c:strCache>
            </c:strRef>
          </c:tx>
          <c:spPr>
            <a:solidFill>
              <a:srgbClr val="7D7D7D"/>
            </a:solidFill>
            <a:ln>
              <a:noFill/>
            </a:ln>
            <a:effectLst/>
          </c:spPr>
          <c:invertIfNegative val="0"/>
          <c:dLbls>
            <c:dLbl>
              <c:idx val="0"/>
              <c:layout>
                <c:manualLayout>
                  <c:x val="1.2174695374981816E-2"/>
                  <c:y val="-2.2256371525542513E-2"/>
                </c:manualLayout>
              </c:layou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A3-A24F-8EFB-ECD11136BCB0}"/>
                </c:ext>
              </c:extLst>
            </c:dLbl>
            <c:dLbl>
              <c:idx val="1"/>
              <c:layout>
                <c:manualLayout>
                  <c:x val="0"/>
                  <c:y val="8.7806331639214454E-3"/>
                </c:manualLayout>
              </c:layou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A3-A24F-8EFB-ECD11136BCB0}"/>
                </c:ext>
              </c:extLst>
            </c:dLbl>
            <c:spPr>
              <a:noFill/>
              <a:ln>
                <a:noFill/>
              </a:ln>
              <a:effectLs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Ref>
          </c:val>
          <c:extLst>
            <c:ext xmlns:c16="http://schemas.microsoft.com/office/drawing/2014/chart" uri="{C3380CC4-5D6E-409C-BE32-E72D297353CC}">
              <c16:uniqueId val="{00000002-72A3-A24F-8EFB-ECD11136BCB0}"/>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Lbls>
            <c:dLbl>
              <c:idx val="1"/>
              <c:layout>
                <c:manualLayout>
                  <c:x val="-0.13547392278511017"/>
                  <c:y val="-4.2142791724350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A3-A24F-8EFB-ECD11136BCB0}"/>
                </c:ext>
              </c:extLst>
            </c:dLbl>
            <c:spPr>
              <a:noFill/>
              <a:ln>
                <a:noFill/>
              </a:ln>
              <a:effectLst/>
            </c:spPr>
            <c:txPr>
              <a:bodyPr/>
              <a:lstStyle/>
              <a:p>
                <a:pPr algn="ctr" rtl="0">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Ref>
          </c:val>
          <c:extLst>
            <c:ext xmlns:c16="http://schemas.microsoft.com/office/drawing/2014/chart" uri="{C3380CC4-5D6E-409C-BE32-E72D297353CC}">
              <c16:uniqueId val="{00000004-72A3-A24F-8EFB-ECD11136BCB0}"/>
            </c:ext>
          </c:extLst>
        </c:ser>
        <c:ser>
          <c:idx val="2"/>
          <c:order val="2"/>
          <c:tx>
            <c:strRef>
              <c:f>Sheet1!$D$1</c:f>
              <c:strCache>
                <c:ptCount val="1"/>
                <c:pt idx="0">
                  <c:v>Reported EBITDA</c:v>
                </c:pt>
              </c:strCache>
            </c:strRef>
          </c:tx>
          <c:spPr>
            <a:solidFill>
              <a:srgbClr val="7D7D7D"/>
            </a:solidFill>
            <a:ln>
              <a:noFill/>
            </a:ln>
          </c:spPr>
          <c:invertIfNegative val="0"/>
          <c:dLbls>
            <c:dLbl>
              <c:idx val="0"/>
              <c:layout>
                <c:manualLayout>
                  <c:x val="-1.521836921872727E-2"/>
                  <c:y val="0.19528258250505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A3-A24F-8EFB-ECD11136BCB0}"/>
                </c:ext>
              </c:extLst>
            </c:dLbl>
            <c:dLbl>
              <c:idx val="1"/>
              <c:layout>
                <c:manualLayout>
                  <c:x val="-1.0675865751455512E-2"/>
                  <c:y val="0.17311046928560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A3-A24F-8EFB-ECD11136BCB0}"/>
                </c:ext>
              </c:extLst>
            </c:dLbl>
            <c:spPr>
              <a:noFill/>
              <a:ln>
                <a:noFill/>
              </a:ln>
              <a:effectLst/>
            </c:spPr>
            <c:txPr>
              <a:bodyPr/>
              <a:lstStyle/>
              <a:p>
                <a:pPr algn="ctr" rtl="0">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[$€-2]\ * #,##0_ ;_ [$€-2]\ * \-#,##0_ ;_ [$€-2]\ * "-"??_ ;_ @_ </c:formatCode>
                <c:ptCount val="2"/>
                <c:pt idx="0">
                  <c:v>44.55</c:v>
                </c:pt>
                <c:pt idx="1">
                  <c:v>46.61</c:v>
                </c:pt>
              </c:numCache>
            </c:numRef>
          </c:val>
          <c:extLst>
            <c:ext xmlns:c16="http://schemas.microsoft.com/office/drawing/2014/chart" uri="{C3380CC4-5D6E-409C-BE32-E72D297353CC}">
              <c16:uniqueId val="{00000007-72A3-A24F-8EFB-ECD11136BCB0}"/>
            </c:ext>
          </c:extLst>
        </c:ser>
        <c:dLbls>
          <c:dLblPos val="ctr"/>
          <c:showLegendKey val="0"/>
          <c:showVal val="1"/>
          <c:showCatName val="0"/>
          <c:showSerName val="0"/>
          <c:showPercent val="0"/>
          <c:showBubbleSize val="0"/>
        </c:dLbls>
        <c:gapWidth val="70"/>
        <c:axId val="141035008"/>
        <c:axId val="629440512"/>
      </c:barChart>
      <c:lineChart>
        <c:grouping val="standard"/>
        <c:varyColors val="0"/>
        <c:ser>
          <c:idx val="3"/>
          <c:order val="3"/>
          <c:tx>
            <c:strRef>
              <c:f>Sheet1!$E$1</c:f>
              <c:strCache>
                <c:ptCount val="1"/>
                <c:pt idx="0">
                  <c:v>% of Revenue</c:v>
                </c:pt>
              </c:strCache>
            </c:strRef>
          </c:tx>
          <c:spPr>
            <a:ln>
              <a:noFill/>
            </a:ln>
          </c:spPr>
          <c:marker>
            <c:symbol val="circle"/>
            <c:size val="6"/>
            <c:spPr>
              <a:solidFill>
                <a:srgbClr val="C00000"/>
              </a:solidFill>
              <a:ln>
                <a:noFill/>
              </a:ln>
            </c:spPr>
          </c:marker>
          <c:dLbls>
            <c:dLbl>
              <c:idx val="0"/>
              <c:layout>
                <c:manualLayout>
                  <c:x val="-8.3244479626438161E-2"/>
                  <c:y val="-6.0303361157724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07-42D7-ADBA-8ED28E71408A}"/>
                </c:ext>
              </c:extLst>
            </c:dLbl>
            <c:dLbl>
              <c:idx val="1"/>
              <c:layout>
                <c:manualLayout>
                  <c:x val="-8.5276311661656529E-2"/>
                  <c:y val="-8.8423117192318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7-42D7-ADBA-8ED28E71408A}"/>
                </c:ext>
              </c:extLst>
            </c:dLbl>
            <c:spPr>
              <a:noFill/>
              <a:ln>
                <a:noFill/>
              </a:ln>
              <a:effectLst/>
            </c:spPr>
            <c:txPr>
              <a:bodyPr/>
              <a:lstStyle/>
              <a:p>
                <a:pPr algn="ctr" rtl="0">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Sheet1!$E$2:$E$3</c:f>
              <c:numCache>
                <c:formatCode>0.0%</c:formatCode>
                <c:ptCount val="2"/>
                <c:pt idx="0">
                  <c:v>0.11538461538461539</c:v>
                </c:pt>
                <c:pt idx="1">
                  <c:v>0.13428571428571429</c:v>
                </c:pt>
              </c:numCache>
            </c:numRef>
          </c:val>
          <c:smooth val="0"/>
          <c:extLst>
            <c:ext xmlns:c16="http://schemas.microsoft.com/office/drawing/2014/chart" uri="{C3380CC4-5D6E-409C-BE32-E72D297353CC}">
              <c16:uniqueId val="{00000002-4E07-42D7-ADBA-8ED28E71408A}"/>
            </c:ext>
          </c:extLst>
        </c:ser>
        <c:dLbls>
          <c:showLegendKey val="0"/>
          <c:showVal val="0"/>
          <c:showCatName val="0"/>
          <c:showSerName val="0"/>
          <c:showPercent val="0"/>
          <c:showBubbleSize val="0"/>
        </c:dLbls>
        <c:marker val="1"/>
        <c:smooth val="0"/>
        <c:axId val="141035520"/>
        <c:axId val="130274368"/>
      </c:lineChart>
      <c:catAx>
        <c:axId val="141035008"/>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29440512"/>
        <c:crosses val="autoZero"/>
        <c:auto val="1"/>
        <c:lblAlgn val="ctr"/>
        <c:lblOffset val="1"/>
        <c:noMultiLvlLbl val="0"/>
      </c:catAx>
      <c:valAx>
        <c:axId val="629440512"/>
        <c:scaling>
          <c:orientation val="minMax"/>
          <c:max val="55"/>
          <c:min val="0"/>
        </c:scaling>
        <c:delete val="0"/>
        <c:axPos val="l"/>
        <c:numFmt formatCode="_ [$€-2]\ * #,##0_ ;_ [$€-2]\ * \-#,##0_ ;_ [$€-2]\ * &quot;-&quot;??_ ;_ @_ " sourceLinked="1"/>
        <c:majorTickMark val="out"/>
        <c:minorTickMark val="none"/>
        <c:tickLblPos val="nextTo"/>
        <c:spPr>
          <a:solidFill>
            <a:srgbClr val="FFFFFF"/>
          </a:solidFill>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1035008"/>
        <c:crosses val="autoZero"/>
        <c:crossBetween val="between"/>
        <c:majorUnit val="10"/>
      </c:valAx>
      <c:valAx>
        <c:axId val="130274368"/>
        <c:scaling>
          <c:orientation val="minMax"/>
          <c:max val="0.14000000000000001"/>
        </c:scaling>
        <c:delete val="0"/>
        <c:axPos val="r"/>
        <c:numFmt formatCode="0.0%" sourceLinked="1"/>
        <c:majorTickMark val="out"/>
        <c:minorTickMark val="none"/>
        <c:tickLblPos val="nextTo"/>
        <c:spPr>
          <a:ln>
            <a:solidFill>
              <a:srgbClr val="FFFFFF"/>
            </a:solidFill>
          </a:ln>
        </c:spPr>
        <c:txPr>
          <a:bodyPr/>
          <a:lstStyle/>
          <a:p>
            <a:pPr>
              <a:defRPr sz="200">
                <a:solidFill>
                  <a:schemeClr val="bg1"/>
                </a:solidFill>
              </a:defRPr>
            </a:pPr>
            <a:endParaRPr lang="en-US"/>
          </a:p>
        </c:txPr>
        <c:crossAx val="141035520"/>
        <c:crosses val="max"/>
        <c:crossBetween val="between"/>
        <c:majorUnit val="1.0000000000000002E-2"/>
      </c:valAx>
      <c:catAx>
        <c:axId val="141035520"/>
        <c:scaling>
          <c:orientation val="minMax"/>
        </c:scaling>
        <c:delete val="1"/>
        <c:axPos val="b"/>
        <c:numFmt formatCode="General" sourceLinked="1"/>
        <c:majorTickMark val="out"/>
        <c:minorTickMark val="none"/>
        <c:tickLblPos val="nextTo"/>
        <c:crossAx val="130274368"/>
        <c:crosses val="autoZero"/>
        <c:auto val="1"/>
        <c:lblAlgn val="ctr"/>
        <c:lblOffset val="100"/>
        <c:noMultiLvlLbl val="0"/>
      </c:catAx>
    </c:plotArea>
    <c:legend>
      <c:legendPos val="l"/>
      <c:legendEntry>
        <c:idx val="0"/>
        <c:delete val="1"/>
      </c:legendEntry>
      <c:layout>
        <c:manualLayout>
          <c:xMode val="edge"/>
          <c:yMode val="edge"/>
          <c:x val="3.3480412281199995E-2"/>
          <c:y val="0.65228878920872591"/>
          <c:w val="0.20656647467555514"/>
          <c:h val="9.7126755159703398E-2"/>
        </c:manualLayout>
      </c:layout>
      <c:overlay val="0"/>
      <c:spPr>
        <a:ln>
          <a:noFill/>
        </a:ln>
      </c:spPr>
      <c:txPr>
        <a:bodyPr/>
        <a:lstStyle/>
        <a:p>
          <a:pPr>
            <a:defRPr lang="en-IN" sz="800" b="0"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30518287179299"/>
          <c:y val="1.5661899535089299E-2"/>
          <c:w val="0.82884749370221311"/>
          <c:h val="0.77358163618942799"/>
        </c:manualLayout>
      </c:layout>
      <c:barChart>
        <c:barDir val="col"/>
        <c:grouping val="stacked"/>
        <c:varyColors val="0"/>
        <c:ser>
          <c:idx val="0"/>
          <c:order val="0"/>
          <c:tx>
            <c:strRef>
              <c:f>Sheet1!$B$1</c:f>
              <c:strCache>
                <c:ptCount val="1"/>
                <c:pt idx="0">
                  <c:v>Sales</c:v>
                </c:pt>
              </c:strCache>
            </c:strRef>
          </c:tx>
          <c:spPr>
            <a:solidFill>
              <a:srgbClr val="F1A5A8"/>
            </a:solidFill>
            <a:ln>
              <a:noFill/>
            </a:ln>
            <a:effectLst/>
          </c:spPr>
          <c:invertIfNegative val="0"/>
          <c:cat>
            <c:strRef>
              <c:f>Sheet1!$A$2:$A$3</c:f>
              <c:strCache>
                <c:ptCount val="2"/>
                <c:pt idx="0">
                  <c:v>Q2 FY 2019-20</c:v>
                </c:pt>
                <c:pt idx="1">
                  <c:v>Q2 FY 2020-21</c:v>
                </c:pt>
              </c:strCache>
            </c:strRef>
          </c:cat>
          <c:val>
            <c:numRef>
              <c:f>Sheet1!$B$2:$B$3</c:f>
              <c:numCache>
                <c:formatCode>_ [$€-2]\ * #,##0_ ;_ [$€-2]\ * \-#,##0_ ;_ [$€-2]\ * "-"??_ ;_ @_ </c:formatCode>
                <c:ptCount val="2"/>
                <c:pt idx="0">
                  <c:v>1016.58</c:v>
                </c:pt>
                <c:pt idx="1">
                  <c:v>915.26</c:v>
                </c:pt>
              </c:numCache>
            </c:numRef>
          </c:val>
          <c:extLst>
            <c:ext xmlns:c16="http://schemas.microsoft.com/office/drawing/2014/chart" uri="{C3380CC4-5D6E-409C-BE32-E72D297353CC}">
              <c16:uniqueId val="{00000000-414A-744A-9372-56E307B85094}"/>
            </c:ext>
          </c:extLst>
        </c:ser>
        <c:ser>
          <c:idx val="1"/>
          <c:order val="1"/>
          <c:tx>
            <c:strRef>
              <c:f>Sheet1!$C$1</c:f>
              <c:strCache>
                <c:ptCount val="1"/>
                <c:pt idx="0">
                  <c:v>Sales netted off</c:v>
                </c:pt>
              </c:strCache>
            </c:strRef>
          </c:tx>
          <c:spPr>
            <a:solidFill>
              <a:srgbClr val="FBCDA6"/>
            </a:solidFill>
            <a:ln w="28575">
              <a:noFill/>
            </a:ln>
            <a:effectLst/>
          </c:spPr>
          <c:invertIfNegative val="0"/>
          <c:dLbls>
            <c:dLbl>
              <c:idx val="1"/>
              <c:layout>
                <c:manualLayout>
                  <c:x val="1.4892088034146701E-2"/>
                  <c:y val="6.4790285909869802E-3"/>
                </c:manualLayout>
              </c:layout>
              <c:spPr>
                <a:noFill/>
              </c:spPr>
              <c:txPr>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A-744A-9372-56E307B85094}"/>
                </c:ext>
              </c:extLst>
            </c:dLbl>
            <c:spPr>
              <a:noFill/>
              <a:ln>
                <a:noFill/>
              </a:ln>
              <a:effectLst/>
            </c:spPr>
            <c:txPr>
              <a:bodyPr wrap="square" lIns="38100" tIns="19050" rIns="38100" bIns="19050" anchor="ctr">
                <a:spAutoFit/>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Ref>
          </c:val>
          <c:extLst>
            <c:ext xmlns:c16="http://schemas.microsoft.com/office/drawing/2014/chart" uri="{C3380CC4-5D6E-409C-BE32-E72D297353CC}">
              <c16:uniqueId val="{00000002-414A-744A-9372-56E307B85094}"/>
            </c:ext>
          </c:extLst>
        </c:ser>
        <c:ser>
          <c:idx val="3"/>
          <c:order val="3"/>
          <c:tx>
            <c:strRef>
              <c:f>Sheet1!$E$1</c:f>
              <c:strCache>
                <c:ptCount val="1"/>
                <c:pt idx="0">
                  <c:v>Growth</c:v>
                </c:pt>
              </c:strCache>
            </c:strRef>
          </c:tx>
          <c:spPr>
            <a:noFill/>
            <a:ln w="28575">
              <a:noFill/>
            </a:ln>
          </c:spPr>
          <c:invertIfNegative val="0"/>
          <c:dLbls>
            <c:dLbl>
              <c:idx val="1"/>
              <c:layout>
                <c:manualLayout>
                  <c:x val="-0.20984115303385573"/>
                  <c:y val="2.3846387419836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4A-744A-9372-56E307B85094}"/>
                </c:ext>
              </c:extLst>
            </c:dLbl>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Sheet1!$E$2:$E$3</c:f>
              <c:numCache>
                <c:formatCode>0%</c:formatCode>
                <c:ptCount val="2"/>
                <c:pt idx="1">
                  <c:v>-9.966751264042184E-2</c:v>
                </c:pt>
              </c:numCache>
            </c:numRef>
          </c:val>
          <c:extLst>
            <c:ext xmlns:c16="http://schemas.microsoft.com/office/drawing/2014/chart" uri="{C3380CC4-5D6E-409C-BE32-E72D297353CC}">
              <c16:uniqueId val="{00000004-414A-744A-9372-56E307B85094}"/>
            </c:ext>
          </c:extLst>
        </c:ser>
        <c:ser>
          <c:idx val="4"/>
          <c:order val="4"/>
          <c:tx>
            <c:strRef>
              <c:f>Sheet1!$F$1</c:f>
              <c:strCache>
                <c:ptCount val="1"/>
                <c:pt idx="0">
                  <c:v>Sales INR</c:v>
                </c:pt>
              </c:strCache>
            </c:strRef>
          </c:tx>
          <c:spPr>
            <a:ln w="28575">
              <a:noFill/>
            </a:ln>
          </c:spPr>
          <c:invertIfNegative val="0"/>
          <c:cat>
            <c:strRef>
              <c:f>Sheet1!$A$2:$A$3</c:f>
              <c:strCache>
                <c:ptCount val="2"/>
                <c:pt idx="0">
                  <c:v>Q2 FY 2019-20</c:v>
                </c:pt>
                <c:pt idx="1">
                  <c:v>Q2 FY 2020-21</c:v>
                </c:pt>
              </c:strCache>
            </c:strRef>
          </c:cat>
          <c:val>
            <c:numRef>
              <c:f>Sheet1!$F$2:$F$3</c:f>
              <c:numCache>
                <c:formatCode>General</c:formatCode>
                <c:ptCount val="2"/>
              </c:numCache>
            </c:numRef>
          </c:val>
          <c:extLst>
            <c:ext xmlns:c16="http://schemas.microsoft.com/office/drawing/2014/chart" uri="{C3380CC4-5D6E-409C-BE32-E72D297353CC}">
              <c16:uniqueId val="{00000005-414A-744A-9372-56E307B85094}"/>
            </c:ext>
          </c:extLst>
        </c:ser>
        <c:dLbls>
          <c:showLegendKey val="0"/>
          <c:showVal val="0"/>
          <c:showCatName val="0"/>
          <c:showSerName val="0"/>
          <c:showPercent val="0"/>
          <c:showBubbleSize val="0"/>
        </c:dLbls>
        <c:gapWidth val="70"/>
        <c:overlap val="100"/>
        <c:axId val="141037056"/>
        <c:axId val="629446272"/>
      </c:barChart>
      <c:lineChart>
        <c:grouping val="stacked"/>
        <c:varyColors val="0"/>
        <c:ser>
          <c:idx val="2"/>
          <c:order val="2"/>
          <c:tx>
            <c:strRef>
              <c:f>Sheet1!$D$1</c:f>
              <c:strCache>
                <c:ptCount val="1"/>
                <c:pt idx="0">
                  <c:v>Total</c:v>
                </c:pt>
              </c:strCache>
            </c:strRef>
          </c:tx>
          <c:spPr>
            <a:ln>
              <a:noFill/>
            </a:ln>
          </c:spPr>
          <c:marker>
            <c:symbol val="none"/>
          </c:marker>
          <c:dLbls>
            <c:dLbl>
              <c:idx val="0"/>
              <c:layout>
                <c:manualLayout>
                  <c:x val="-0.1729075729174229"/>
                  <c:y val="-5.1121715574487643E-2"/>
                </c:manualLayout>
              </c:layout>
              <c:showLegendKey val="0"/>
              <c:showVal val="1"/>
              <c:showCatName val="0"/>
              <c:showSerName val="0"/>
              <c:showPercent val="0"/>
              <c:showBubbleSize val="0"/>
              <c:extLst>
                <c:ext xmlns:c15="http://schemas.microsoft.com/office/drawing/2012/chart" uri="{CE6537A1-D6FC-4f65-9D91-7224C49458BB}">
                  <c15:layout>
                    <c:manualLayout>
                      <c:w val="0.28408252623563279"/>
                      <c:h val="0.20036429872495443"/>
                    </c:manualLayout>
                  </c15:layout>
                </c:ext>
                <c:ext xmlns:c16="http://schemas.microsoft.com/office/drawing/2014/chart" uri="{C3380CC4-5D6E-409C-BE32-E72D297353CC}">
                  <c16:uniqueId val="{00000006-414A-744A-9372-56E307B85094}"/>
                </c:ext>
              </c:extLst>
            </c:dLbl>
            <c:dLbl>
              <c:idx val="1"/>
              <c:layout>
                <c:manualLayout>
                  <c:x val="-0.10509946783211244"/>
                  <c:y val="-6.7337670137544298E-2"/>
                </c:manualLayout>
              </c:layout>
              <c:showLegendKey val="0"/>
              <c:showVal val="1"/>
              <c:showCatName val="0"/>
              <c:showSerName val="0"/>
              <c:showPercent val="0"/>
              <c:showBubbleSize val="0"/>
              <c:extLst>
                <c:ext xmlns:c15="http://schemas.microsoft.com/office/drawing/2012/chart" uri="{CE6537A1-D6FC-4f65-9D91-7224C49458BB}">
                  <c15:layout>
                    <c:manualLayout>
                      <c:w val="0.23347100156424286"/>
                      <c:h val="0.1464673883662877"/>
                    </c:manualLayout>
                  </c15:layout>
                </c:ext>
                <c:ext xmlns:c16="http://schemas.microsoft.com/office/drawing/2014/chart" uri="{C3380CC4-5D6E-409C-BE32-E72D297353CC}">
                  <c16:uniqueId val="{00000007-414A-744A-9372-56E307B85094}"/>
                </c:ext>
              </c:extLst>
            </c:dLbl>
            <c:spPr>
              <a:noFill/>
              <a:ln>
                <a:noFill/>
              </a:ln>
              <a:effectLst/>
            </c:spPr>
            <c:txPr>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[$€-2]\ * #,##0_ ;_ [$€-2]\ * \-#,##0_ ;_ [$€-2]\ * "-"??_ ;_ @_ </c:formatCode>
                <c:ptCount val="2"/>
                <c:pt idx="0">
                  <c:v>1016.58</c:v>
                </c:pt>
                <c:pt idx="1">
                  <c:v>915.26</c:v>
                </c:pt>
              </c:numCache>
            </c:numRef>
          </c:val>
          <c:smooth val="0"/>
          <c:extLst>
            <c:ext xmlns:c16="http://schemas.microsoft.com/office/drawing/2014/chart" uri="{C3380CC4-5D6E-409C-BE32-E72D297353CC}">
              <c16:uniqueId val="{00000008-414A-744A-9372-56E307B85094}"/>
            </c:ext>
          </c:extLst>
        </c:ser>
        <c:dLbls>
          <c:showLegendKey val="0"/>
          <c:showVal val="0"/>
          <c:showCatName val="0"/>
          <c:showSerName val="0"/>
          <c:showPercent val="0"/>
          <c:showBubbleSize val="0"/>
        </c:dLbls>
        <c:marker val="1"/>
        <c:smooth val="0"/>
        <c:axId val="141037056"/>
        <c:axId val="629446272"/>
      </c:lineChart>
      <c:catAx>
        <c:axId val="141037056"/>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pPr>
            <a:endParaRPr lang="en-US"/>
          </a:p>
        </c:txPr>
        <c:crossAx val="629446272"/>
        <c:crosses val="autoZero"/>
        <c:auto val="1"/>
        <c:lblAlgn val="ctr"/>
        <c:lblOffset val="100"/>
        <c:noMultiLvlLbl val="0"/>
      </c:catAx>
      <c:valAx>
        <c:axId val="629446272"/>
        <c:scaling>
          <c:orientation val="minMax"/>
          <c:max val="1500"/>
          <c:min val="0"/>
        </c:scaling>
        <c:delete val="0"/>
        <c:axPos val="l"/>
        <c:numFmt formatCode="_ [$€-2]\ * #,##0_ ;_ [$€-2]\ * \-#,##0_ ;_ [$€-2]\ * &quot;-&quot;??_ ;_ @_ " sourceLinked="1"/>
        <c:majorTickMark val="out"/>
        <c:minorTickMark val="none"/>
        <c:tickLblPos val="nextTo"/>
        <c:spPr>
          <a:ln>
            <a:noFill/>
          </a:ln>
        </c:spPr>
        <c:txPr>
          <a:bodyPr/>
          <a:lstStyle/>
          <a:p>
            <a:pPr>
              <a:defRPr sz="800">
                <a:noFill/>
              </a:defRPr>
            </a:pPr>
            <a:endParaRPr lang="en-US"/>
          </a:p>
        </c:txPr>
        <c:crossAx val="141037056"/>
        <c:crosses val="autoZero"/>
        <c:crossBetween val="between"/>
        <c:majorUnit val="100"/>
      </c:valAx>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8244126788579"/>
          <c:y val="0.23328340361143382"/>
          <c:w val="0.5998420304330695"/>
          <c:h val="0.56426478494623655"/>
        </c:manualLayout>
      </c:layout>
      <c:barChart>
        <c:barDir val="col"/>
        <c:grouping val="stacked"/>
        <c:varyColors val="0"/>
        <c:ser>
          <c:idx val="0"/>
          <c:order val="0"/>
          <c:tx>
            <c:strRef>
              <c:f>Sheet1!$B$1</c:f>
              <c:strCache>
                <c:ptCount val="1"/>
                <c:pt idx="0">
                  <c:v>Without AS 116 impact</c:v>
                </c:pt>
              </c:strCache>
            </c:strRef>
          </c:tx>
          <c:spPr>
            <a:solidFill>
              <a:srgbClr val="7D7D7D"/>
            </a:solidFill>
            <a:ln>
              <a:noFill/>
            </a:ln>
            <a:effectLst/>
          </c:spPr>
          <c:invertIfNegative val="0"/>
          <c:dLbls>
            <c:dLbl>
              <c:idx val="0"/>
              <c:layout>
                <c:manualLayout>
                  <c:x val="-1.2834685486283972E-2"/>
                  <c:y val="2.02990763449650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4-DD4E-8F70-50F6D6A325BA}"/>
                </c:ext>
              </c:extLst>
            </c:dLbl>
            <c:dLbl>
              <c:idx val="1"/>
              <c:layout>
                <c:manualLayout>
                  <c:x val="7.5201900010186441E-4"/>
                  <c:y val="-8.6871889476930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4-DD4E-8F70-50F6D6A325BA}"/>
                </c:ext>
              </c:extLst>
            </c:dLbl>
            <c:spPr>
              <a:noFill/>
              <a:ln>
                <a:noFill/>
              </a:ln>
              <a:effectLst/>
            </c:spPr>
            <c:txPr>
              <a:bodyPr/>
              <a:lstStyle/>
              <a:p>
                <a:pPr>
                  <a:defRPr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[$€-2]\ * #,##0_ ;_ [$€-2]\ * \-#,##0_ ;_ [$€-2]\ * "-"??_ ;_ @_ </c:formatCode>
                <c:ptCount val="2"/>
                <c:pt idx="0">
                  <c:v>43.22</c:v>
                </c:pt>
                <c:pt idx="1">
                  <c:v>65.72</c:v>
                </c:pt>
              </c:numCache>
            </c:numRef>
          </c:val>
          <c:extLst>
            <c:ext xmlns:c16="http://schemas.microsoft.com/office/drawing/2014/chart" uri="{C3380CC4-5D6E-409C-BE32-E72D297353CC}">
              <c16:uniqueId val="{00000002-3AC4-DD4E-8F70-50F6D6A325BA}"/>
            </c:ext>
          </c:extLst>
        </c:ser>
        <c:ser>
          <c:idx val="1"/>
          <c:order val="1"/>
          <c:tx>
            <c:strRef>
              <c:f>Sheet1!$C$1</c:f>
              <c:strCache>
                <c:ptCount val="1"/>
                <c:pt idx="0">
                  <c:v>Ind AS 116 impact</c:v>
                </c:pt>
              </c:strCache>
            </c:strRef>
          </c:tx>
          <c:spPr>
            <a:solidFill>
              <a:srgbClr val="F68220">
                <a:lumMod val="40000"/>
                <a:lumOff val="60000"/>
              </a:srgbClr>
            </a:solidFill>
            <a:ln w="12700">
              <a:noFill/>
            </a:ln>
            <a:effectLst/>
          </c:spPr>
          <c:invertIfNegative val="0"/>
          <c:dLbls>
            <c:dLbl>
              <c:idx val="1"/>
              <c:layout>
                <c:manualLayout>
                  <c:x val="-0.13023601774491378"/>
                  <c:y val="1.066273069174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C4-DD4E-8F70-50F6D6A325BA}"/>
                </c:ext>
              </c:extLst>
            </c:dLbl>
            <c:numFmt formatCode="[$€-1809]#,##0" sourceLinked="0"/>
            <c:spPr>
              <a:noFill/>
              <a:ln>
                <a:noFill/>
              </a:ln>
              <a:effectLst/>
            </c:spPr>
            <c:txPr>
              <a:bodyPr/>
              <a:lstStyle/>
              <a:p>
                <a:pPr algn="ctr">
                  <a:defRPr lang="en-IN" sz="14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General</c:formatCode>
                <c:ptCount val="2"/>
              </c:numCache>
            </c:numRef>
          </c:val>
          <c:extLst>
            <c:ext xmlns:c16="http://schemas.microsoft.com/office/drawing/2014/chart" uri="{C3380CC4-5D6E-409C-BE32-E72D297353CC}">
              <c16:uniqueId val="{00000004-3AC4-DD4E-8F70-50F6D6A325BA}"/>
            </c:ext>
          </c:extLst>
        </c:ser>
        <c:dLbls>
          <c:showLegendKey val="0"/>
          <c:showVal val="0"/>
          <c:showCatName val="0"/>
          <c:showSerName val="0"/>
          <c:showPercent val="0"/>
          <c:showBubbleSize val="0"/>
        </c:dLbls>
        <c:gapWidth val="70"/>
        <c:overlap val="100"/>
        <c:axId val="141194752"/>
        <c:axId val="629448000"/>
      </c:barChart>
      <c:scatterChart>
        <c:scatterStyle val="lineMarker"/>
        <c:varyColors val="0"/>
        <c:ser>
          <c:idx val="4"/>
          <c:order val="4"/>
          <c:tx>
            <c:strRef>
              <c:f>Sheet1!$F$1</c:f>
              <c:strCache>
                <c:ptCount val="1"/>
                <c:pt idx="0">
                  <c:v>% to sales</c:v>
                </c:pt>
              </c:strCache>
            </c:strRef>
          </c:tx>
          <c:spPr>
            <a:ln w="28575">
              <a:noFill/>
            </a:ln>
          </c:spPr>
          <c:marker>
            <c:symbol val="none"/>
          </c:marker>
          <c:dLbls>
            <c:dLbl>
              <c:idx val="0"/>
              <c:layout>
                <c:manualLayout>
                  <c:x val="-8.7392474404692805E-2"/>
                  <c:y val="-0.567347534763279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C4-DD4E-8F70-50F6D6A325BA}"/>
                </c:ext>
              </c:extLst>
            </c:dLbl>
            <c:dLbl>
              <c:idx val="1"/>
              <c:layout>
                <c:manualLayout>
                  <c:x val="-5.8754894132402799E-2"/>
                  <c:y val="-0.615977323457273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C4-DD4E-8F70-50F6D6A325BA}"/>
                </c:ext>
              </c:extLst>
            </c:dLbl>
            <c:spPr>
              <a:noFill/>
              <a:ln>
                <a:noFill/>
              </a:ln>
              <a:effectLst/>
            </c:spPr>
            <c:txPr>
              <a:bodyPr/>
              <a:lstStyle/>
              <a:p>
                <a:pPr>
                  <a:defRPr sz="12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Sheet1!$F$2:$F$3</c:f>
            </c:numRef>
          </c:yVal>
          <c:smooth val="0"/>
          <c:extLst>
            <c:ext xmlns:c16="http://schemas.microsoft.com/office/drawing/2014/chart" uri="{C3380CC4-5D6E-409C-BE32-E72D297353CC}">
              <c16:uniqueId val="{0000000C-3AC4-DD4E-8F70-50F6D6A325BA}"/>
            </c:ext>
          </c:extLst>
        </c:ser>
        <c:ser>
          <c:idx val="2"/>
          <c:order val="2"/>
          <c:tx>
            <c:strRef>
              <c:f>Sheet1!$D$1</c:f>
              <c:strCache>
                <c:ptCount val="1"/>
                <c:pt idx="0">
                  <c:v>Reported EBITDA</c:v>
                </c:pt>
              </c:strCache>
            </c:strRef>
          </c:tx>
          <c:spPr>
            <a:ln w="28575">
              <a:noFill/>
            </a:ln>
          </c:spPr>
          <c:marker>
            <c:symbol val="none"/>
          </c:marker>
          <c:xVal>
            <c:strRef>
              <c:f>Sheet1!$A$2:$A$3</c:f>
              <c:strCache>
                <c:ptCount val="2"/>
                <c:pt idx="0">
                  <c:v>Q2 FY 2019-20</c:v>
                </c:pt>
                <c:pt idx="1">
                  <c:v>Q2 FY 2020-21</c:v>
                </c:pt>
              </c:strCache>
            </c:strRef>
          </c:xVal>
          <c:yVal>
            <c:numRef>
              <c:f>Sheet1!$D$2:$D$3</c:f>
              <c:numCache>
                <c:formatCode>_ [$€-2]\ * #,##0_ ;_ [$€-2]\ * \-#,##0_ ;_ [$€-2]\ * "-"??_ ;_ @_ </c:formatCode>
                <c:ptCount val="2"/>
                <c:pt idx="0">
                  <c:v>43.22</c:v>
                </c:pt>
                <c:pt idx="1">
                  <c:v>65.72</c:v>
                </c:pt>
              </c:numCache>
            </c:numRef>
          </c:yVal>
          <c:smooth val="0"/>
          <c:extLst>
            <c:ext xmlns:c16="http://schemas.microsoft.com/office/drawing/2014/chart" uri="{C3380CC4-5D6E-409C-BE32-E72D297353CC}">
              <c16:uniqueId val="{00000007-3AC4-DD4E-8F70-50F6D6A325BA}"/>
            </c:ext>
          </c:extLst>
        </c:ser>
        <c:dLbls>
          <c:showLegendKey val="0"/>
          <c:showVal val="0"/>
          <c:showCatName val="0"/>
          <c:showSerName val="0"/>
          <c:showPercent val="0"/>
          <c:showBubbleSize val="0"/>
        </c:dLbls>
        <c:axId val="141194752"/>
        <c:axId val="629448000"/>
      </c:scatterChart>
      <c:scatterChart>
        <c:scatterStyle val="lineMarker"/>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6.3670942008624512E-2"/>
                  <c:y val="-0.10130534400413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F7-4B94-830F-32F5CD848927}"/>
                </c:ext>
              </c:extLst>
            </c:dLbl>
            <c:dLbl>
              <c:idx val="1"/>
              <c:layout>
                <c:manualLayout>
                  <c:x val="-6.3670942008624623E-2"/>
                  <c:y val="-8.118330751688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C4-DD4E-8F70-50F6D6A325B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Sheet1!$E$2:$E$3</c:f>
              <c:numCache>
                <c:formatCode>0.0%</c:formatCode>
                <c:ptCount val="2"/>
                <c:pt idx="0">
                  <c:v>4.2281219272369712E-2</c:v>
                </c:pt>
                <c:pt idx="1">
                  <c:v>7.2131147540983612E-2</c:v>
                </c:pt>
              </c:numCache>
            </c:numRef>
          </c:yVal>
          <c:smooth val="0"/>
          <c:extLst>
            <c:ext xmlns:c16="http://schemas.microsoft.com/office/drawing/2014/chart" uri="{C3380CC4-5D6E-409C-BE32-E72D297353CC}">
              <c16:uniqueId val="{00000009-3AC4-DD4E-8F70-50F6D6A325BA}"/>
            </c:ext>
          </c:extLst>
        </c:ser>
        <c:dLbls>
          <c:showLegendKey val="0"/>
          <c:showVal val="0"/>
          <c:showCatName val="0"/>
          <c:showSerName val="0"/>
          <c:showPercent val="0"/>
          <c:showBubbleSize val="0"/>
        </c:dLbls>
        <c:axId val="630481472"/>
        <c:axId val="630480896"/>
      </c:scatterChart>
      <c:catAx>
        <c:axId val="141194752"/>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pPr>
            <a:endParaRPr lang="en-US"/>
          </a:p>
        </c:txPr>
        <c:crossAx val="629448000"/>
        <c:crosses val="autoZero"/>
        <c:auto val="1"/>
        <c:lblAlgn val="ctr"/>
        <c:lblOffset val="100"/>
        <c:noMultiLvlLbl val="0"/>
      </c:catAx>
      <c:valAx>
        <c:axId val="629448000"/>
        <c:scaling>
          <c:orientation val="minMax"/>
          <c:max val="10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a:noFill/>
              </a:defRPr>
            </a:pPr>
            <a:endParaRPr lang="en-US"/>
          </a:p>
        </c:txPr>
        <c:crossAx val="141194752"/>
        <c:crosses val="autoZero"/>
        <c:crossBetween val="between"/>
        <c:majorUnit val="50"/>
      </c:valAx>
      <c:valAx>
        <c:axId val="630480896"/>
        <c:scaling>
          <c:orientation val="minMax"/>
          <c:max val="9.0000000000000024E-2"/>
          <c:min val="0"/>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630481472"/>
        <c:crosses val="max"/>
        <c:crossBetween val="midCat"/>
      </c:valAx>
      <c:valAx>
        <c:axId val="630481472"/>
        <c:scaling>
          <c:orientation val="minMax"/>
        </c:scaling>
        <c:delete val="1"/>
        <c:axPos val="b"/>
        <c:majorTickMark val="out"/>
        <c:minorTickMark val="none"/>
        <c:tickLblPos val="nextTo"/>
        <c:crossAx val="630480896"/>
        <c:crosses val="autoZero"/>
        <c:crossBetween val="midCat"/>
      </c:valAx>
    </c:plotArea>
    <c:legend>
      <c:legendPos val="l"/>
      <c:legendEntry>
        <c:idx val="0"/>
        <c:delete val="1"/>
      </c:legendEntry>
      <c:legendEntry>
        <c:idx val="1"/>
        <c:delete val="1"/>
      </c:legendEntry>
      <c:legendEntry>
        <c:idx val="2"/>
        <c:delete val="1"/>
      </c:legendEntry>
      <c:layout>
        <c:manualLayout>
          <c:xMode val="edge"/>
          <c:yMode val="edge"/>
          <c:x val="8.9718145557607279E-2"/>
          <c:y val="0.61494548068786481"/>
          <c:w val="0.23880135463689217"/>
          <c:h val="0.10025430991208066"/>
        </c:manualLayout>
      </c:layout>
      <c:overlay val="0"/>
      <c:txPr>
        <a:bodyPr/>
        <a:lstStyle/>
        <a:p>
          <a:pPr>
            <a:defRPr sz="800"/>
          </a:pPr>
          <a:endParaRPr lang="en-US"/>
        </a:p>
      </c:txPr>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79657427589822"/>
          <c:y val="0.12447482441679512"/>
          <c:w val="0.64185910928085765"/>
          <c:h val="0.56237081309924097"/>
        </c:manualLayout>
      </c:layout>
      <c:barChart>
        <c:barDir val="col"/>
        <c:grouping val="stacked"/>
        <c:varyColors val="0"/>
        <c:ser>
          <c:idx val="0"/>
          <c:order val="0"/>
          <c:tx>
            <c:strRef>
              <c:f>Sheet1!$B$1</c:f>
              <c:strCache>
                <c:ptCount val="1"/>
                <c:pt idx="0">
                  <c:v>Within India</c:v>
                </c:pt>
              </c:strCache>
            </c:strRef>
          </c:tx>
          <c:spPr>
            <a:solidFill>
              <a:srgbClr val="BFBFBF"/>
            </a:solidFill>
            <a:ln w="12700">
              <a:noFill/>
            </a:ln>
            <a:effectLst/>
          </c:spPr>
          <c:invertIfNegative val="0"/>
          <c:dLbls>
            <c:dLbl>
              <c:idx val="0"/>
              <c:layout>
                <c:manualLayout>
                  <c:x val="0.14424821841930099"/>
                  <c:y val="-2.0553169590069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3D-A84A-B1FE-411F5A3030E3}"/>
                </c:ext>
              </c:extLst>
            </c:dLbl>
            <c:dLbl>
              <c:idx val="1"/>
              <c:layout>
                <c:manualLayout>
                  <c:x val="0.14018233344415901"/>
                  <c:y val="-1.0422539461331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3D-A84A-B1FE-411F5A3030E3}"/>
                </c:ext>
              </c:extLst>
            </c:dLbl>
            <c:numFmt formatCode="[$€-1809]#,##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Ref>
          </c:val>
          <c:extLst>
            <c:ext xmlns:c16="http://schemas.microsoft.com/office/drawing/2014/chart" uri="{C3380CC4-5D6E-409C-BE32-E72D297353CC}">
              <c16:uniqueId val="{00000002-4E3D-A84A-B1FE-411F5A3030E3}"/>
            </c:ext>
          </c:extLst>
        </c:ser>
        <c:ser>
          <c:idx val="1"/>
          <c:order val="1"/>
          <c:tx>
            <c:strRef>
              <c:f>Sheet1!$C$1</c:f>
              <c:strCache>
                <c:ptCount val="1"/>
                <c:pt idx="0">
                  <c:v>Revenue</c:v>
                </c:pt>
              </c:strCache>
            </c:strRef>
          </c:tx>
          <c:spPr>
            <a:solidFill>
              <a:srgbClr val="F1A5A8"/>
            </a:solidFill>
            <a:ln>
              <a:noFill/>
            </a:ln>
            <a:effectLst/>
          </c:spPr>
          <c:invertIfNegative val="0"/>
          <c:dLbls>
            <c:dLbl>
              <c:idx val="0"/>
              <c:layout>
                <c:manualLayout>
                  <c:x val="1.1533048654708417E-2"/>
                  <c:y val="-0.290300546448087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3D-A84A-B1FE-411F5A3030E3}"/>
                </c:ext>
              </c:extLst>
            </c:dLbl>
            <c:dLbl>
              <c:idx val="1"/>
              <c:layout>
                <c:manualLayout>
                  <c:x val="-8.6497864910313523E-3"/>
                  <c:y val="-0.273224043715847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3D-A84A-B1FE-411F5A3030E3}"/>
                </c:ext>
              </c:extLst>
            </c:dLbl>
            <c:numFmt formatCode="[$€-1809]#,##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Q2 FY 2019-20</c:v>
                </c:pt>
                <c:pt idx="1">
                  <c:v>Q2 FY 2020-21</c:v>
                </c:pt>
              </c:strCache>
            </c:strRef>
          </c:cat>
          <c:val>
            <c:numRef>
              <c:f>Sheet1!$C$2:$C$3</c:f>
              <c:numCache>
                <c:formatCode>_ [$€-2]\ * #,##0_ ;_ [$€-2]\ * \-#,##0_ ;_ [$€-2]\ * "-"??_ ;_ @_ </c:formatCode>
                <c:ptCount val="2"/>
                <c:pt idx="0">
                  <c:v>389.79</c:v>
                </c:pt>
                <c:pt idx="1">
                  <c:v>349.82</c:v>
                </c:pt>
              </c:numCache>
            </c:numRef>
          </c:val>
          <c:extLst>
            <c:ext xmlns:c16="http://schemas.microsoft.com/office/drawing/2014/chart" uri="{C3380CC4-5D6E-409C-BE32-E72D297353CC}">
              <c16:uniqueId val="{00000005-4E3D-A84A-B1FE-411F5A3030E3}"/>
            </c:ext>
          </c:extLst>
        </c:ser>
        <c:dLbls>
          <c:showLegendKey val="0"/>
          <c:showVal val="0"/>
          <c:showCatName val="0"/>
          <c:showSerName val="0"/>
          <c:showPercent val="0"/>
          <c:showBubbleSize val="0"/>
        </c:dLbls>
        <c:gapWidth val="70"/>
        <c:overlap val="100"/>
        <c:axId val="141034496"/>
        <c:axId val="630483200"/>
      </c:barChart>
      <c:scatterChart>
        <c:scatterStyle val="lineMarker"/>
        <c:varyColors val="0"/>
        <c:ser>
          <c:idx val="2"/>
          <c:order val="2"/>
          <c:tx>
            <c:strRef>
              <c:f>Sheet1!$D$1</c:f>
              <c:strCache>
                <c:ptCount val="1"/>
                <c:pt idx="0">
                  <c:v>Total</c:v>
                </c:pt>
              </c:strCache>
            </c:strRef>
          </c:tx>
          <c:spPr>
            <a:ln w="28575">
              <a:noFill/>
            </a:ln>
          </c:spPr>
          <c:marker>
            <c:symbol val="none"/>
          </c:marker>
          <c:xVal>
            <c:strRef>
              <c:f>Sheet1!$A$2:$A$3</c:f>
              <c:strCache>
                <c:ptCount val="2"/>
                <c:pt idx="0">
                  <c:v>Q2 FY 2019-20</c:v>
                </c:pt>
                <c:pt idx="1">
                  <c:v>Q2 FY 2020-21</c:v>
                </c:pt>
              </c:strCache>
            </c:strRef>
          </c:xVal>
          <c:yVal>
            <c:numRef>
              <c:f>Sheet1!$D$2:$D$3</c:f>
              <c:numCache>
                <c:formatCode>_ [$€-2]\ * #,##0_ ;_ [$€-2]\ * \-#,##0_ ;_ [$€-2]\ * "-"??_ ;_ @_ </c:formatCode>
                <c:ptCount val="2"/>
                <c:pt idx="0">
                  <c:v>389.79</c:v>
                </c:pt>
                <c:pt idx="1">
                  <c:v>349.82</c:v>
                </c:pt>
              </c:numCache>
            </c:numRef>
          </c:yVal>
          <c:smooth val="0"/>
          <c:extLst>
            <c:ext xmlns:c16="http://schemas.microsoft.com/office/drawing/2014/chart" uri="{C3380CC4-5D6E-409C-BE32-E72D297353CC}">
              <c16:uniqueId val="{00000006-4E3D-A84A-B1FE-411F5A3030E3}"/>
            </c:ext>
          </c:extLst>
        </c:ser>
        <c:dLbls>
          <c:showLegendKey val="0"/>
          <c:showVal val="0"/>
          <c:showCatName val="0"/>
          <c:showSerName val="0"/>
          <c:showPercent val="0"/>
          <c:showBubbleSize val="0"/>
        </c:dLbls>
        <c:axId val="141034496"/>
        <c:axId val="630483200"/>
      </c:scatterChart>
      <c:catAx>
        <c:axId val="141034496"/>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pPr>
            <a:endParaRPr lang="en-US"/>
          </a:p>
        </c:txPr>
        <c:crossAx val="630483200"/>
        <c:crosses val="autoZero"/>
        <c:auto val="1"/>
        <c:lblAlgn val="ctr"/>
        <c:lblOffset val="100"/>
        <c:noMultiLvlLbl val="0"/>
      </c:catAx>
      <c:valAx>
        <c:axId val="630483200"/>
        <c:scaling>
          <c:orientation val="minMax"/>
          <c:max val="4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a:noFill/>
              </a:defRPr>
            </a:pPr>
            <a:endParaRPr lang="en-US"/>
          </a:p>
        </c:txPr>
        <c:crossAx val="141034496"/>
        <c:crosses val="autoZero"/>
        <c:crossBetween val="between"/>
        <c:majorUnit val="50"/>
      </c:valAx>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31519657415028E-3"/>
          <c:y val="0.11455595585451143"/>
          <c:w val="0.96895096474093068"/>
          <c:h val="0.37171259255152217"/>
        </c:manualLayout>
      </c:layout>
      <c:barChart>
        <c:barDir val="col"/>
        <c:grouping val="clustered"/>
        <c:varyColors val="0"/>
        <c:ser>
          <c:idx val="0"/>
          <c:order val="0"/>
          <c:tx>
            <c:strRef>
              <c:f>Sheet1!$B$1</c:f>
              <c:strCache>
                <c:ptCount val="1"/>
                <c:pt idx="0">
                  <c:v>Revenue</c:v>
                </c:pt>
              </c:strCache>
            </c:strRef>
          </c:tx>
          <c:spPr>
            <a:ln>
              <a:solidFill>
                <a:schemeClr val="accent2"/>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D33-49DA-ACB5-294BE64E554A}"/>
                </c:ext>
              </c:extLst>
            </c:dLbl>
            <c:dLbl>
              <c:idx val="1"/>
              <c:delete val="1"/>
              <c:extLst>
                <c:ext xmlns:c15="http://schemas.microsoft.com/office/drawing/2012/chart" uri="{CE6537A1-D6FC-4f65-9D91-7224C49458BB}"/>
                <c:ext xmlns:c16="http://schemas.microsoft.com/office/drawing/2014/chart" uri="{C3380CC4-5D6E-409C-BE32-E72D297353CC}">
                  <c16:uniqueId val="{00000001-5D33-49DA-ACB5-294BE64E554A}"/>
                </c:ext>
              </c:extLst>
            </c:dLbl>
            <c:dLbl>
              <c:idx val="2"/>
              <c:delete val="1"/>
              <c:extLst>
                <c:ext xmlns:c15="http://schemas.microsoft.com/office/drawing/2012/chart" uri="{CE6537A1-D6FC-4f65-9D91-7224C49458BB}"/>
                <c:ext xmlns:c16="http://schemas.microsoft.com/office/drawing/2014/chart" uri="{C3380CC4-5D6E-409C-BE32-E72D297353CC}">
                  <c16:uniqueId val="{00000002-5D33-49DA-ACB5-294BE64E554A}"/>
                </c:ext>
              </c:extLst>
            </c:dLbl>
            <c:dLbl>
              <c:idx val="3"/>
              <c:delete val="1"/>
              <c:extLst>
                <c:ext xmlns:c15="http://schemas.microsoft.com/office/drawing/2012/chart" uri="{CE6537A1-D6FC-4f65-9D91-7224C49458BB}"/>
                <c:ext xmlns:c16="http://schemas.microsoft.com/office/drawing/2014/chart" uri="{C3380CC4-5D6E-409C-BE32-E72D297353CC}">
                  <c16:uniqueId val="{00000003-5D33-49DA-ACB5-294BE64E554A}"/>
                </c:ext>
              </c:extLst>
            </c:dLbl>
            <c:spPr>
              <a:noFill/>
              <a:ln>
                <a:noFill/>
              </a:ln>
              <a:effectLst/>
            </c:spPr>
            <c:txPr>
              <a:bodyPr wrap="square" lIns="38100" tIns="19050" rIns="38100" bIns="19050" anchor="ctr">
                <a:spAutoFit/>
              </a:bodyPr>
              <a:lstStyle/>
              <a:p>
                <a:pPr>
                  <a:defRPr sz="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Q1FY20 </c:v>
                </c:pt>
                <c:pt idx="1">
                  <c:v>Q2FY20</c:v>
                </c:pt>
                <c:pt idx="2">
                  <c:v>Q3FY20</c:v>
                </c:pt>
                <c:pt idx="3">
                  <c:v>Q4FY20 </c:v>
                </c:pt>
                <c:pt idx="4">
                  <c:v>Q1FY21</c:v>
                </c:pt>
                <c:pt idx="5">
                  <c:v>Q2FY21</c:v>
                </c:pt>
              </c:strCache>
            </c:strRef>
          </c:cat>
          <c:val>
            <c:numRef>
              <c:f>Sheet1!$B$2:$B$7</c:f>
              <c:numCache>
                <c:formatCode>_-* #,##0_-;\-* #,##0_-;_-* "-"??_-;_-@_-</c:formatCode>
                <c:ptCount val="6"/>
                <c:pt idx="0">
                  <c:v>117.48362986000001</c:v>
                </c:pt>
                <c:pt idx="1">
                  <c:v>114.52379942</c:v>
                </c:pt>
                <c:pt idx="2">
                  <c:v>105.50971315</c:v>
                </c:pt>
                <c:pt idx="3">
                  <c:v>123.39396081999999</c:v>
                </c:pt>
                <c:pt idx="4">
                  <c:v>65.582843146857414</c:v>
                </c:pt>
                <c:pt idx="5">
                  <c:v>146.65040031000001</c:v>
                </c:pt>
              </c:numCache>
            </c:numRef>
          </c:val>
          <c:extLst>
            <c:ext xmlns:c16="http://schemas.microsoft.com/office/drawing/2014/chart" uri="{C3380CC4-5D6E-409C-BE32-E72D297353CC}">
              <c16:uniqueId val="{00000004-5D33-49DA-ACB5-294BE64E554A}"/>
            </c:ext>
          </c:extLst>
        </c:ser>
        <c:dLbls>
          <c:showLegendKey val="0"/>
          <c:showVal val="0"/>
          <c:showCatName val="0"/>
          <c:showSerName val="0"/>
          <c:showPercent val="0"/>
          <c:showBubbleSize val="0"/>
        </c:dLbls>
        <c:gapWidth val="150"/>
        <c:axId val="140550656"/>
        <c:axId val="629442240"/>
      </c:barChart>
      <c:catAx>
        <c:axId val="140550656"/>
        <c:scaling>
          <c:orientation val="minMax"/>
        </c:scaling>
        <c:delete val="0"/>
        <c:axPos val="b"/>
        <c:numFmt formatCode="General" sourceLinked="0"/>
        <c:majorTickMark val="out"/>
        <c:minorTickMark val="none"/>
        <c:tickLblPos val="nextTo"/>
        <c:txPr>
          <a:bodyPr/>
          <a:lstStyle/>
          <a:p>
            <a:pPr>
              <a:defRPr lang="en-IN" sz="600" b="1"/>
            </a:pPr>
            <a:endParaRPr lang="en-US"/>
          </a:p>
        </c:txPr>
        <c:crossAx val="629442240"/>
        <c:crosses val="autoZero"/>
        <c:auto val="1"/>
        <c:lblAlgn val="ctr"/>
        <c:lblOffset val="100"/>
        <c:noMultiLvlLbl val="0"/>
      </c:catAx>
      <c:valAx>
        <c:axId val="629442240"/>
        <c:scaling>
          <c:orientation val="minMax"/>
          <c:max val="300"/>
          <c:min val="0"/>
        </c:scaling>
        <c:delete val="1"/>
        <c:axPos val="l"/>
        <c:numFmt formatCode="_-* #,##0_-;\-* #,##0_-;_-* &quot;-&quot;??_-;_-@_-" sourceLinked="1"/>
        <c:majorTickMark val="out"/>
        <c:minorTickMark val="none"/>
        <c:tickLblPos val="nextTo"/>
        <c:crossAx val="140550656"/>
        <c:crosses val="autoZero"/>
        <c:crossBetween val="between"/>
        <c:majorUnit val="1000"/>
        <c:minorUnit val="200"/>
      </c:valAx>
    </c:plotArea>
    <c:plotVisOnly val="1"/>
    <c:dispBlanksAs val="gap"/>
    <c:showDLblsOverMax val="0"/>
  </c:chart>
  <c:txPr>
    <a:bodyPr/>
    <a:lstStyle/>
    <a:p>
      <a:pPr>
        <a:defRPr sz="1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739240062683036E-2"/>
          <c:w val="0.96194748953635678"/>
          <c:h val="0.53844379139104159"/>
        </c:manualLayout>
      </c:layout>
      <c:barChart>
        <c:barDir val="col"/>
        <c:grouping val="clustered"/>
        <c:varyColors val="0"/>
        <c:ser>
          <c:idx val="0"/>
          <c:order val="0"/>
          <c:tx>
            <c:strRef>
              <c:f>Sheet1!$B$1</c:f>
              <c:strCache>
                <c:ptCount val="1"/>
                <c:pt idx="0">
                  <c:v>EBITDA</c:v>
                </c:pt>
              </c:strCache>
            </c:strRef>
          </c:tx>
          <c:spPr>
            <a:solidFill>
              <a:schemeClr val="bg1">
                <a:lumMod val="65000"/>
              </a:schemeClr>
            </a:solidFill>
            <a:ln>
              <a:solidFill>
                <a:srgbClr val="7E1E1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14B-4BC6-9112-C5D90682D9B5}"/>
                </c:ext>
              </c:extLst>
            </c:dLbl>
            <c:dLbl>
              <c:idx val="1"/>
              <c:delete val="1"/>
              <c:extLst>
                <c:ext xmlns:c15="http://schemas.microsoft.com/office/drawing/2012/chart" uri="{CE6537A1-D6FC-4f65-9D91-7224C49458BB}"/>
                <c:ext xmlns:c16="http://schemas.microsoft.com/office/drawing/2014/chart" uri="{C3380CC4-5D6E-409C-BE32-E72D297353CC}">
                  <c16:uniqueId val="{00000001-F14B-4BC6-9112-C5D90682D9B5}"/>
                </c:ext>
              </c:extLst>
            </c:dLbl>
            <c:dLbl>
              <c:idx val="2"/>
              <c:delete val="1"/>
              <c:extLst>
                <c:ext xmlns:c15="http://schemas.microsoft.com/office/drawing/2012/chart" uri="{CE6537A1-D6FC-4f65-9D91-7224C49458BB}"/>
                <c:ext xmlns:c16="http://schemas.microsoft.com/office/drawing/2014/chart" uri="{C3380CC4-5D6E-409C-BE32-E72D297353CC}">
                  <c16:uniqueId val="{00000002-F14B-4BC6-9112-C5D90682D9B5}"/>
                </c:ext>
              </c:extLst>
            </c:dLbl>
            <c:dLbl>
              <c:idx val="3"/>
              <c:delete val="1"/>
              <c:extLst>
                <c:ext xmlns:c15="http://schemas.microsoft.com/office/drawing/2012/chart" uri="{CE6537A1-D6FC-4f65-9D91-7224C49458BB}"/>
                <c:ext xmlns:c16="http://schemas.microsoft.com/office/drawing/2014/chart" uri="{C3380CC4-5D6E-409C-BE32-E72D297353CC}">
                  <c16:uniqueId val="{00000003-F14B-4BC6-9112-C5D90682D9B5}"/>
                </c:ext>
              </c:extLst>
            </c:dLbl>
            <c:spPr>
              <a:noFill/>
              <a:ln>
                <a:noFill/>
              </a:ln>
              <a:effectLst/>
            </c:spPr>
            <c:txPr>
              <a:bodyPr anchorCtr="0"/>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Q1FY20 </c:v>
                </c:pt>
                <c:pt idx="1">
                  <c:v>Q2FY20</c:v>
                </c:pt>
                <c:pt idx="2">
                  <c:v>Q3FY20</c:v>
                </c:pt>
                <c:pt idx="3">
                  <c:v>Q4FY20 </c:v>
                </c:pt>
                <c:pt idx="4">
                  <c:v>Q1FY21</c:v>
                </c:pt>
                <c:pt idx="5">
                  <c:v>Q2FY21</c:v>
                </c:pt>
              </c:strCache>
            </c:strRef>
          </c:cat>
          <c:val>
            <c:numRef>
              <c:f>Sheet1!$B$2:$B$7</c:f>
              <c:numCache>
                <c:formatCode>_-* #,##0_-;\-* #,##0_-;_-* "-"??_-;_-@_-</c:formatCode>
                <c:ptCount val="6"/>
                <c:pt idx="0">
                  <c:v>-52.299118990958128</c:v>
                </c:pt>
                <c:pt idx="1">
                  <c:v>-45.502765944971884</c:v>
                </c:pt>
                <c:pt idx="2">
                  <c:v>-45.19245790999998</c:v>
                </c:pt>
                <c:pt idx="3">
                  <c:v>-32.058683610000017</c:v>
                </c:pt>
                <c:pt idx="4">
                  <c:v>-19.037400000000002</c:v>
                </c:pt>
                <c:pt idx="5">
                  <c:v>2.7589999999999999</c:v>
                </c:pt>
              </c:numCache>
            </c:numRef>
          </c:val>
          <c:extLst>
            <c:ext xmlns:c16="http://schemas.microsoft.com/office/drawing/2014/chart" uri="{C3380CC4-5D6E-409C-BE32-E72D297353CC}">
              <c16:uniqueId val="{00000004-F14B-4BC6-9112-C5D90682D9B5}"/>
            </c:ext>
          </c:extLst>
        </c:ser>
        <c:dLbls>
          <c:showLegendKey val="0"/>
          <c:showVal val="0"/>
          <c:showCatName val="0"/>
          <c:showSerName val="0"/>
          <c:showPercent val="0"/>
          <c:showBubbleSize val="0"/>
        </c:dLbls>
        <c:gapWidth val="150"/>
        <c:axId val="140551680"/>
        <c:axId val="629443968"/>
      </c:barChart>
      <c:catAx>
        <c:axId val="140551680"/>
        <c:scaling>
          <c:orientation val="minMax"/>
        </c:scaling>
        <c:delete val="0"/>
        <c:axPos val="b"/>
        <c:numFmt formatCode="General" sourceLinked="0"/>
        <c:majorTickMark val="none"/>
        <c:minorTickMark val="none"/>
        <c:tickLblPos val="none"/>
        <c:txPr>
          <a:bodyPr/>
          <a:lstStyle/>
          <a:p>
            <a:pPr>
              <a:defRPr lang="en-IN" sz="900"/>
            </a:pPr>
            <a:endParaRPr lang="en-US"/>
          </a:p>
        </c:txPr>
        <c:crossAx val="629443968"/>
        <c:crosses val="autoZero"/>
        <c:auto val="1"/>
        <c:lblAlgn val="ctr"/>
        <c:lblOffset val="100"/>
        <c:noMultiLvlLbl val="0"/>
      </c:catAx>
      <c:valAx>
        <c:axId val="629443968"/>
        <c:scaling>
          <c:orientation val="minMax"/>
        </c:scaling>
        <c:delete val="0"/>
        <c:axPos val="l"/>
        <c:numFmt formatCode="_-* #,##0_-;\-* #,##0_-;_-* &quot;-&quot;??_-;_-@_-" sourceLinked="1"/>
        <c:majorTickMark val="none"/>
        <c:minorTickMark val="none"/>
        <c:tickLblPos val="none"/>
        <c:spPr>
          <a:ln>
            <a:noFill/>
          </a:ln>
        </c:spPr>
        <c:txPr>
          <a:bodyPr/>
          <a:lstStyle/>
          <a:p>
            <a:pPr>
              <a:defRPr lang="en-IN"/>
            </a:pPr>
            <a:endParaRPr lang="en-US"/>
          </a:p>
        </c:txPr>
        <c:crossAx val="140551680"/>
        <c:crosses val="autoZero"/>
        <c:crossBetween val="between"/>
      </c:valAx>
    </c:plotArea>
    <c:legend>
      <c:legendPos val="b"/>
      <c:layout>
        <c:manualLayout>
          <c:xMode val="edge"/>
          <c:yMode val="edge"/>
          <c:x val="0.75104005666477924"/>
          <c:y val="0.69528187827235854"/>
          <c:w val="0.21978339088610235"/>
          <c:h val="0.13660099571733125"/>
        </c:manualLayout>
      </c:layout>
      <c:overlay val="0"/>
      <c:txPr>
        <a:bodyPr/>
        <a:lstStyle/>
        <a:p>
          <a:pPr>
            <a:defRPr lang="en-IN">
              <a:latin typeface="+mj-lt"/>
            </a:defRPr>
          </a:pPr>
          <a:endParaRPr lang="en-US"/>
        </a:p>
      </c:txPr>
    </c:legend>
    <c:plotVisOnly val="1"/>
    <c:dispBlanksAs val="gap"/>
    <c:showDLblsOverMax val="0"/>
  </c:chart>
  <c:txPr>
    <a:bodyPr/>
    <a:lstStyle/>
    <a:p>
      <a:pPr>
        <a:defRPr sz="1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2084543791962"/>
          <c:y val="0"/>
          <c:w val="0.7540791545620803"/>
          <c:h val="0.81383899145114302"/>
        </c:manualLayout>
      </c:layout>
      <c:barChart>
        <c:barDir val="col"/>
        <c:grouping val="stacked"/>
        <c:varyColors val="0"/>
        <c:ser>
          <c:idx val="0"/>
          <c:order val="0"/>
          <c:tx>
            <c:strRef>
              <c:f>Sheet1!$B$1</c:f>
              <c:strCache>
                <c:ptCount val="1"/>
                <c:pt idx="0">
                  <c:v>MSSL Consol</c:v>
                </c:pt>
              </c:strCache>
            </c:strRef>
          </c:tx>
          <c:spPr>
            <a:solidFill>
              <a:srgbClr val="F1A5A8"/>
            </a:solidFill>
            <a:ln>
              <a:noFill/>
            </a:ln>
            <a:effectLst/>
          </c:spPr>
          <c:invertIfNegative val="0"/>
          <c:dLbls>
            <c:dLbl>
              <c:idx val="0"/>
              <c:layout>
                <c:manualLayout>
                  <c:x val="3.6026539361547314E-3"/>
                  <c:y val="-0.250826133351691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60-894E-97F9-53DE66831D49}"/>
                </c:ext>
              </c:extLst>
            </c:dLbl>
            <c:dLbl>
              <c:idx val="1"/>
              <c:layout>
                <c:manualLayout>
                  <c:x val="-1.0807961808464195E-2"/>
                  <c:y val="-0.25555852704659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60-894E-97F9-53DE66831D49}"/>
                </c:ext>
              </c:extLst>
            </c:dLbl>
            <c:numFmt formatCode="#,##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#,##0_);_(* \(#,##0\);_(* "-"??_);_(@_)</c:formatCode>
                <c:ptCount val="2"/>
                <c:pt idx="0">
                  <c:v>15827.72</c:v>
                </c:pt>
                <c:pt idx="1">
                  <c:v>15556.84</c:v>
                </c:pt>
              </c:numCache>
            </c:numRef>
          </c:val>
          <c:extLst>
            <c:ext xmlns:c16="http://schemas.microsoft.com/office/drawing/2014/chart" uri="{C3380CC4-5D6E-409C-BE32-E72D297353CC}">
              <c16:uniqueId val="{00000000-5ED3-C046-AD8E-CEEA29573D89}"/>
            </c:ext>
          </c:extLst>
        </c:ser>
        <c:ser>
          <c:idx val="2"/>
          <c:order val="1"/>
          <c:tx>
            <c:strRef>
              <c:f>Sheet1!$C$1</c:f>
              <c:strCache>
                <c:ptCount val="1"/>
                <c:pt idx="0">
                  <c:v>Sales netted off</c:v>
                </c:pt>
              </c:strCache>
            </c:strRef>
          </c:tx>
          <c:spPr>
            <a:solidFill>
              <a:srgbClr val="FBCDA6"/>
            </a:solidFill>
            <a:ln w="127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ED3-C046-AD8E-CEEA29573D89}"/>
                </c:ext>
              </c:extLst>
            </c:dLbl>
            <c:dLbl>
              <c:idx val="1"/>
              <c:layout>
                <c:manualLayout>
                  <c:x val="-1.8184774516156701E-2"/>
                  <c:y val="-4.2514971463080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3-C046-AD8E-CEEA29573D89}"/>
                </c:ext>
              </c:extLst>
            </c:dLbl>
            <c:numFmt formatCode="#,##0" sourceLinked="0"/>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Ref>
          </c:val>
          <c:extLst>
            <c:ext xmlns:c16="http://schemas.microsoft.com/office/drawing/2014/chart" uri="{C3380CC4-5D6E-409C-BE32-E72D297353CC}">
              <c16:uniqueId val="{00000004-5ED3-C046-AD8E-CEEA29573D89}"/>
            </c:ext>
          </c:extLst>
        </c:ser>
        <c:dLbls>
          <c:showLegendKey val="0"/>
          <c:showVal val="1"/>
          <c:showCatName val="0"/>
          <c:showSerName val="0"/>
          <c:showPercent val="0"/>
          <c:showBubbleSize val="0"/>
        </c:dLbls>
        <c:gapWidth val="50"/>
        <c:overlap val="100"/>
        <c:axId val="143579648"/>
        <c:axId val="142751360"/>
      </c:barChart>
      <c:scatterChart>
        <c:scatterStyle val="lineMarker"/>
        <c:varyColors val="0"/>
        <c:ser>
          <c:idx val="3"/>
          <c:order val="2"/>
          <c:tx>
            <c:strRef>
              <c:f>Sheet1!$D$1</c:f>
              <c:strCache>
                <c:ptCount val="1"/>
                <c:pt idx="0">
                  <c:v>Total</c:v>
                </c:pt>
              </c:strCache>
            </c:strRef>
          </c:tx>
          <c:spPr>
            <a:ln w="28575">
              <a:noFill/>
            </a:ln>
          </c:spPr>
          <c:marker>
            <c:symbol val="none"/>
          </c:marker>
          <c:dLbls>
            <c:delete val="1"/>
          </c:dLbls>
          <c:xVal>
            <c:strRef>
              <c:f>Sheet1!$A$2:$A$3</c:f>
              <c:strCache>
                <c:ptCount val="2"/>
                <c:pt idx="0">
                  <c:v>Q2 FY 2019-20</c:v>
                </c:pt>
                <c:pt idx="1">
                  <c:v>Q2 FY 2020-21</c:v>
                </c:pt>
              </c:strCache>
            </c:strRef>
          </c:xVal>
          <c:yVal>
            <c:numRef>
              <c:f>Sheet1!$D$2:$D$3</c:f>
              <c:numCache>
                <c:formatCode>_(* #,##0_);_(* \(#,##0\);_(* "-"??_);_(@_)</c:formatCode>
                <c:ptCount val="2"/>
                <c:pt idx="0">
                  <c:v>15827.72</c:v>
                </c:pt>
                <c:pt idx="1">
                  <c:v>15556.84</c:v>
                </c:pt>
              </c:numCache>
            </c:numRef>
          </c:yVal>
          <c:smooth val="0"/>
          <c:extLst>
            <c:ext xmlns:c16="http://schemas.microsoft.com/office/drawing/2014/chart" uri="{C3380CC4-5D6E-409C-BE32-E72D297353CC}">
              <c16:uniqueId val="{00000007-5ED3-C046-AD8E-CEEA29573D89}"/>
            </c:ext>
          </c:extLst>
        </c:ser>
        <c:ser>
          <c:idx val="4"/>
          <c:order val="3"/>
          <c:tx>
            <c:strRef>
              <c:f>Sheet1!$E$1</c:f>
              <c:strCache>
                <c:ptCount val="1"/>
                <c:pt idx="0">
                  <c:v>Growth</c:v>
                </c:pt>
              </c:strCache>
            </c:strRef>
          </c:tx>
          <c:spPr>
            <a:ln w="28575">
              <a:noFill/>
            </a:ln>
          </c:spPr>
          <c:marker>
            <c:symbol val="none"/>
          </c:marker>
          <c:dLbls>
            <c:dLbl>
              <c:idx val="1"/>
              <c:layout>
                <c:manualLayout>
                  <c:x val="-0.29782685292779676"/>
                  <c:y val="-0.47499299507261522"/>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D3-C046-AD8E-CEEA29573D89}"/>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Sheet1!$E$2:$E$3</c:f>
              <c:numCache>
                <c:formatCode>0%</c:formatCode>
                <c:ptCount val="2"/>
                <c:pt idx="1">
                  <c:v>-1.7121556734900123E-2</c:v>
                </c:pt>
              </c:numCache>
            </c:numRef>
          </c:yVal>
          <c:smooth val="0"/>
          <c:extLst>
            <c:ext xmlns:c16="http://schemas.microsoft.com/office/drawing/2014/chart" uri="{C3380CC4-5D6E-409C-BE32-E72D297353CC}">
              <c16:uniqueId val="{00000009-5ED3-C046-AD8E-CEEA29573D89}"/>
            </c:ext>
          </c:extLst>
        </c:ser>
        <c:dLbls>
          <c:showLegendKey val="0"/>
          <c:showVal val="1"/>
          <c:showCatName val="0"/>
          <c:showSerName val="0"/>
          <c:showPercent val="0"/>
          <c:showBubbleSize val="0"/>
        </c:dLbls>
        <c:axId val="143579648"/>
        <c:axId val="142751360"/>
      </c:scatterChart>
      <c:catAx>
        <c:axId val="143579648"/>
        <c:scaling>
          <c:orientation val="minMax"/>
        </c:scaling>
        <c:delete val="0"/>
        <c:axPos val="b"/>
        <c:numFmt formatCode="General" sourceLinked="0"/>
        <c:majorTickMark val="none"/>
        <c:minorTickMark val="none"/>
        <c:tickLblPos val="nextTo"/>
        <c:spPr>
          <a:noFill/>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142751360"/>
        <c:crosses val="autoZero"/>
        <c:auto val="1"/>
        <c:lblAlgn val="ctr"/>
        <c:lblOffset val="100"/>
        <c:noMultiLvlLbl val="0"/>
      </c:catAx>
      <c:valAx>
        <c:axId val="142751360"/>
        <c:scaling>
          <c:orientation val="minMax"/>
          <c:max val="30000"/>
          <c:min val="0"/>
        </c:scaling>
        <c:delete val="1"/>
        <c:axPos val="l"/>
        <c:numFmt formatCode="_(* #,##0_);_(* \(#,##0\);_(* &quot;-&quot;??_);_(@_)" sourceLinked="1"/>
        <c:majorTickMark val="out"/>
        <c:minorTickMark val="none"/>
        <c:tickLblPos val="nextTo"/>
        <c:crossAx val="143579648"/>
        <c:crosses val="autoZero"/>
        <c:crossBetween val="between"/>
        <c:majorUnit val="2000"/>
        <c:minorUnit val="200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49052450254213"/>
          <c:y val="0.27561089299021335"/>
          <c:w val="0.69632347933486916"/>
          <c:h val="0.45810781160421149"/>
        </c:manualLayout>
      </c:layout>
      <c:barChart>
        <c:barDir val="col"/>
        <c:grouping val="stacked"/>
        <c:varyColors val="0"/>
        <c:ser>
          <c:idx val="0"/>
          <c:order val="0"/>
          <c:tx>
            <c:strRef>
              <c:f>Sheet1!$B$1</c:f>
              <c:strCache>
                <c:ptCount val="1"/>
                <c:pt idx="0">
                  <c:v>Sales</c:v>
                </c:pt>
              </c:strCache>
            </c:strRef>
          </c:tx>
          <c:spPr>
            <a:solidFill>
              <a:srgbClr val="F1A5A8"/>
            </a:solidFill>
            <a:ln>
              <a:noFill/>
            </a:ln>
            <a:effectLst/>
          </c:spPr>
          <c:invertIfNegative val="0"/>
          <c:dLbls>
            <c:dLbl>
              <c:idx val="0"/>
              <c:layout>
                <c:manualLayout>
                  <c:x val="-1.8746681181988235E-2"/>
                  <c:y val="-0.253592085497549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B-B54B-9049-7210C42D2337}"/>
                </c:ext>
              </c:extLst>
            </c:dLbl>
            <c:dLbl>
              <c:idx val="1"/>
              <c:layout>
                <c:manualLayout>
                  <c:x val="-6.5032190934512582E-3"/>
                  <c:y val="-0.214083610801315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B-B54B-9049-7210C42D2337}"/>
                </c:ext>
              </c:extLst>
            </c:dLbl>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[$€-2]\ #,##0</c:formatCode>
                <c:ptCount val="2"/>
                <c:pt idx="0">
                  <c:v>309.5</c:v>
                </c:pt>
                <c:pt idx="1">
                  <c:v>263.35000000000002</c:v>
                </c:pt>
              </c:numCache>
            </c:numRef>
          </c:val>
          <c:extLst>
            <c:ext xmlns:c16="http://schemas.microsoft.com/office/drawing/2014/chart" uri="{C3380CC4-5D6E-409C-BE32-E72D297353CC}">
              <c16:uniqueId val="{00000002-7C7B-B54B-9049-7210C42D2337}"/>
            </c:ext>
          </c:extLst>
        </c:ser>
        <c:ser>
          <c:idx val="1"/>
          <c:order val="1"/>
          <c:tx>
            <c:strRef>
              <c:f>Sheet1!$C$1</c:f>
              <c:strCache>
                <c:ptCount val="1"/>
                <c:pt idx="0">
                  <c:v>Growth</c:v>
                </c:pt>
              </c:strCache>
            </c:strRef>
          </c:tx>
          <c:spPr>
            <a:solidFill>
              <a:srgbClr val="F1A5A8"/>
            </a:solidFill>
            <a:ln>
              <a:noFill/>
            </a:ln>
            <a:effectLst/>
          </c:spPr>
          <c:invertIfNegative val="0"/>
          <c:dPt>
            <c:idx val="0"/>
            <c:invertIfNegative val="0"/>
            <c:bubble3D val="0"/>
            <c:extLst>
              <c:ext xmlns:c16="http://schemas.microsoft.com/office/drawing/2014/chart" uri="{C3380CC4-5D6E-409C-BE32-E72D297353CC}">
                <c16:uniqueId val="{00000003-7C7B-B54B-9049-7210C42D2337}"/>
              </c:ext>
            </c:extLst>
          </c:dPt>
          <c:dPt>
            <c:idx val="1"/>
            <c:invertIfNegative val="0"/>
            <c:bubble3D val="0"/>
            <c:extLst>
              <c:ext xmlns:c16="http://schemas.microsoft.com/office/drawing/2014/chart" uri="{C3380CC4-5D6E-409C-BE32-E72D297353CC}">
                <c16:uniqueId val="{00000004-7C7B-B54B-9049-7210C42D2337}"/>
              </c:ext>
            </c:extLst>
          </c:dPt>
          <c:dLbls>
            <c:dLbl>
              <c:idx val="0"/>
              <c:layout>
                <c:manualLayout>
                  <c:x val="-4.4957515245445797E-3"/>
                  <c:y val="-4.2802364266505402E-3"/>
                </c:manualLayout>
              </c:layout>
              <c:showLegendKey val="0"/>
              <c:showVal val="1"/>
              <c:showCatName val="0"/>
              <c:showSerName val="0"/>
              <c:showPercent val="0"/>
              <c:showBubbleSize val="0"/>
              <c:extLst>
                <c:ext xmlns:c15="http://schemas.microsoft.com/office/drawing/2012/chart" uri="{CE6537A1-D6FC-4f65-9D91-7224C49458BB}">
                  <c15:layout>
                    <c:manualLayout>
                      <c:w val="0.23754220685661001"/>
                      <c:h val="0.17438369752164501"/>
                    </c:manualLayout>
                  </c15:layout>
                </c:ext>
                <c:ext xmlns:c16="http://schemas.microsoft.com/office/drawing/2014/chart" uri="{C3380CC4-5D6E-409C-BE32-E72D297353CC}">
                  <c16:uniqueId val="{00000003-7C7B-B54B-9049-7210C42D2337}"/>
                </c:ext>
              </c:extLst>
            </c:dLbl>
            <c:dLbl>
              <c:idx val="1"/>
              <c:layout>
                <c:manualLayout>
                  <c:x val="-0.19308979204548771"/>
                  <c:y val="-6.8315599986383591E-2"/>
                </c:manualLayout>
              </c:layout>
              <c:showLegendKey val="0"/>
              <c:showVal val="1"/>
              <c:showCatName val="0"/>
              <c:showSerName val="0"/>
              <c:showPercent val="0"/>
              <c:showBubbleSize val="0"/>
              <c:extLst>
                <c:ext xmlns:c15="http://schemas.microsoft.com/office/drawing/2012/chart" uri="{CE6537A1-D6FC-4f65-9D91-7224C49458BB}">
                  <c15:layout>
                    <c:manualLayout>
                      <c:w val="0.22944953550332101"/>
                      <c:h val="0.13102319541329299"/>
                    </c:manualLayout>
                  </c15:layout>
                </c:ext>
                <c:ext xmlns:c16="http://schemas.microsoft.com/office/drawing/2014/chart" uri="{C3380CC4-5D6E-409C-BE32-E72D297353CC}">
                  <c16:uniqueId val="{00000004-7C7B-B54B-9049-7210C42D2337}"/>
                </c:ext>
              </c:extLst>
            </c:dLbl>
            <c:spPr>
              <a:noFill/>
              <a:ln>
                <a:noFill/>
              </a:ln>
              <a:effectLst/>
            </c:spPr>
            <c:txPr>
              <a:bodyPr/>
              <a:lstStyle/>
              <a:p>
                <a:pPr>
                  <a:defRPr sz="1200" b="1">
                    <a:solidFill>
                      <a:schemeClr val="bg1"/>
                    </a:solidFill>
                    <a:effectLst/>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0%</c:formatCode>
                <c:ptCount val="2"/>
                <c:pt idx="1">
                  <c:v>-0.14911147011308556</c:v>
                </c:pt>
              </c:numCache>
            </c:numRef>
          </c:val>
          <c:extLst>
            <c:ext xmlns:c16="http://schemas.microsoft.com/office/drawing/2014/chart" uri="{C3380CC4-5D6E-409C-BE32-E72D297353CC}">
              <c16:uniqueId val="{00000005-7C7B-B54B-9049-7210C42D2337}"/>
            </c:ext>
          </c:extLst>
        </c:ser>
        <c:dLbls>
          <c:showLegendKey val="0"/>
          <c:showVal val="0"/>
          <c:showCatName val="0"/>
          <c:showSerName val="0"/>
          <c:showPercent val="0"/>
          <c:showBubbleSize val="0"/>
        </c:dLbls>
        <c:gapWidth val="60"/>
        <c:overlap val="100"/>
        <c:axId val="637913088"/>
        <c:axId val="629470848"/>
      </c:barChart>
      <c:lineChart>
        <c:grouping val="standard"/>
        <c:varyColors val="0"/>
        <c:ser>
          <c:idx val="2"/>
          <c:order val="2"/>
          <c:tx>
            <c:strRef>
              <c:f>Sheet1!$D$1</c:f>
              <c:strCache>
                <c:ptCount val="1"/>
              </c:strCache>
            </c:strRef>
          </c:tx>
          <c:spPr>
            <a:ln>
              <a:noFill/>
            </a:ln>
          </c:spPr>
          <c:marker>
            <c:symbol val="none"/>
          </c:marker>
          <c:dLbls>
            <c:dLbl>
              <c:idx val="0"/>
              <c:layout>
                <c:manualLayout>
                  <c:x val="-9.0364789625982905E-2"/>
                  <c:y val="-0.52051207124750898"/>
                </c:manualLayout>
              </c:layout>
              <c:showLegendKey val="0"/>
              <c:showVal val="1"/>
              <c:showCatName val="0"/>
              <c:showSerName val="0"/>
              <c:showPercent val="0"/>
              <c:showBubbleSize val="0"/>
              <c:extLst>
                <c:ext xmlns:c15="http://schemas.microsoft.com/office/drawing/2012/chart" uri="{CE6537A1-D6FC-4f65-9D91-7224C49458BB}">
                  <c15:layout>
                    <c:manualLayout>
                      <c:w val="0.29697838201798499"/>
                      <c:h val="0.17438369752164501"/>
                    </c:manualLayout>
                  </c15:layout>
                </c:ext>
                <c:ext xmlns:c16="http://schemas.microsoft.com/office/drawing/2014/chart" uri="{C3380CC4-5D6E-409C-BE32-E72D297353CC}">
                  <c16:uniqueId val="{00000006-7C7B-B54B-9049-7210C42D2337}"/>
                </c:ext>
              </c:extLst>
            </c:dLbl>
            <c:dLbl>
              <c:idx val="1"/>
              <c:layout>
                <c:manualLayout>
                  <c:x val="-0.109880207631912"/>
                  <c:y val="-0.56314541007459096"/>
                </c:manualLayout>
              </c:layout>
              <c:showLegendKey val="0"/>
              <c:showVal val="1"/>
              <c:showCatName val="0"/>
              <c:showSerName val="0"/>
              <c:showPercent val="0"/>
              <c:showBubbleSize val="0"/>
              <c:extLst>
                <c:ext xmlns:c15="http://schemas.microsoft.com/office/drawing/2012/chart" uri="{CE6537A1-D6FC-4f65-9D91-7224C49458BB}">
                  <c15:layout>
                    <c:manualLayout>
                      <c:w val="0.26053905829059798"/>
                      <c:h val="0.17438369752164501"/>
                    </c:manualLayout>
                  </c15:layout>
                </c:ext>
                <c:ext xmlns:c16="http://schemas.microsoft.com/office/drawing/2014/chart" uri="{C3380CC4-5D6E-409C-BE32-E72D297353CC}">
                  <c16:uniqueId val="{00000007-7C7B-B54B-9049-7210C42D2337}"/>
                </c:ext>
              </c:extLst>
            </c:dLbl>
            <c:numFmt formatCode="[$€-1809]#,##0" sourceLinked="0"/>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General</c:formatCode>
                <c:ptCount val="2"/>
              </c:numCache>
            </c:numRef>
          </c:val>
          <c:smooth val="0"/>
          <c:extLst>
            <c:ext xmlns:c16="http://schemas.microsoft.com/office/drawing/2014/chart" uri="{C3380CC4-5D6E-409C-BE32-E72D297353CC}">
              <c16:uniqueId val="{00000008-7C7B-B54B-9049-7210C42D2337}"/>
            </c:ext>
          </c:extLst>
        </c:ser>
        <c:ser>
          <c:idx val="3"/>
          <c:order val="3"/>
          <c:tx>
            <c:strRef>
              <c:f>Sheet1!$E$1</c:f>
              <c:strCache>
                <c:ptCount val="1"/>
              </c:strCache>
            </c:strRef>
          </c:tx>
          <c:spPr>
            <a:ln w="28575">
              <a:noFill/>
            </a:ln>
          </c:spPr>
          <c:marker>
            <c:spPr>
              <a:ln>
                <a:noFill/>
              </a:ln>
            </c:spPr>
          </c:marker>
          <c:cat>
            <c:strRef>
              <c:f>Sheet1!$A$2:$A$3</c:f>
              <c:strCache>
                <c:ptCount val="2"/>
                <c:pt idx="0">
                  <c:v>Q2 FY 2019-20</c:v>
                </c:pt>
                <c:pt idx="1">
                  <c:v>Q2 FY 2020-21</c:v>
                </c:pt>
              </c:strCache>
            </c:strRef>
          </c:cat>
          <c:val>
            <c:numRef>
              <c:f>Sheet1!$E$2:$E$3</c:f>
              <c:numCache>
                <c:formatCode>General</c:formatCode>
                <c:ptCount val="2"/>
              </c:numCache>
            </c:numRef>
          </c:val>
          <c:smooth val="0"/>
          <c:extLst>
            <c:ext xmlns:c16="http://schemas.microsoft.com/office/drawing/2014/chart" uri="{C3380CC4-5D6E-409C-BE32-E72D297353CC}">
              <c16:uniqueId val="{00000009-7C7B-B54B-9049-7210C42D2337}"/>
            </c:ext>
          </c:extLst>
        </c:ser>
        <c:ser>
          <c:idx val="4"/>
          <c:order val="4"/>
          <c:tx>
            <c:strRef>
              <c:f>Sheet1!$F$1</c:f>
              <c:strCache>
                <c:ptCount val="1"/>
              </c:strCache>
            </c:strRef>
          </c:tx>
          <c:spPr>
            <a:ln w="28575">
              <a:noFill/>
            </a:ln>
          </c:spPr>
          <c:marker>
            <c:symbol val="none"/>
          </c:marker>
          <c:dLbls>
            <c:dLbl>
              <c:idx val="1"/>
              <c:layout>
                <c:manualLayout>
                  <c:x val="-0.25562054791925198"/>
                  <c:y val="-0.683366649713566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7B-B54B-9049-7210C42D2337}"/>
                </c:ext>
              </c:extLst>
            </c:dLbl>
            <c:spPr>
              <a:noFill/>
            </c:spPr>
            <c:txPr>
              <a:bodyPr/>
              <a:lstStyle/>
              <a:p>
                <a:pPr>
                  <a:defRPr sz="1050" b="0">
                    <a:solidFill>
                      <a:schemeClr val="tx1"/>
                    </a:solidFill>
                    <a:effectLst/>
                    <a:latin typeface="Arial Black" panose="020B0A040201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Sheet1!$F$2:$F$3</c:f>
              <c:numCache>
                <c:formatCode>General</c:formatCode>
                <c:ptCount val="2"/>
              </c:numCache>
            </c:numRef>
          </c:val>
          <c:smooth val="0"/>
          <c:extLst>
            <c:ext xmlns:c16="http://schemas.microsoft.com/office/drawing/2014/chart" uri="{C3380CC4-5D6E-409C-BE32-E72D297353CC}">
              <c16:uniqueId val="{0000000B-7C7B-B54B-9049-7210C42D2337}"/>
            </c:ext>
          </c:extLst>
        </c:ser>
        <c:dLbls>
          <c:showLegendKey val="0"/>
          <c:showVal val="0"/>
          <c:showCatName val="0"/>
          <c:showSerName val="0"/>
          <c:showPercent val="0"/>
          <c:showBubbleSize val="0"/>
        </c:dLbls>
        <c:marker val="1"/>
        <c:smooth val="0"/>
        <c:axId val="36546048"/>
        <c:axId val="629471424"/>
      </c:lineChart>
      <c:catAx>
        <c:axId val="637913088"/>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29470848"/>
        <c:crosses val="autoZero"/>
        <c:auto val="1"/>
        <c:lblAlgn val="ctr"/>
        <c:lblOffset val="100"/>
        <c:noMultiLvlLbl val="0"/>
      </c:catAx>
      <c:valAx>
        <c:axId val="629470848"/>
        <c:scaling>
          <c:orientation val="minMax"/>
          <c:max val="320"/>
          <c:min val="0"/>
        </c:scaling>
        <c:delete val="0"/>
        <c:axPos val="l"/>
        <c:numFmt formatCode="[$€-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7913088"/>
        <c:crosses val="autoZero"/>
        <c:crossBetween val="between"/>
        <c:majorUnit val="450"/>
      </c:valAx>
      <c:valAx>
        <c:axId val="629471424"/>
        <c:scaling>
          <c:orientation val="minMax"/>
          <c:max val="20000"/>
        </c:scaling>
        <c:delete val="0"/>
        <c:axPos val="r"/>
        <c:numFmt formatCode="General" sourceLinked="1"/>
        <c:majorTickMark val="none"/>
        <c:minorTickMark val="none"/>
        <c:tickLblPos val="none"/>
        <c:spPr>
          <a:ln>
            <a:noFill/>
          </a:ln>
        </c:spPr>
        <c:txPr>
          <a:bodyPr/>
          <a:lstStyle/>
          <a:p>
            <a:pPr>
              <a:defRPr sz="1000"/>
            </a:pPr>
            <a:endParaRPr lang="en-US"/>
          </a:p>
        </c:txPr>
        <c:crossAx val="36546048"/>
        <c:crosses val="max"/>
        <c:crossBetween val="between"/>
        <c:majorUnit val="5000"/>
      </c:valAx>
      <c:catAx>
        <c:axId val="36546048"/>
        <c:scaling>
          <c:orientation val="minMax"/>
        </c:scaling>
        <c:delete val="1"/>
        <c:axPos val="b"/>
        <c:numFmt formatCode="General" sourceLinked="1"/>
        <c:majorTickMark val="out"/>
        <c:minorTickMark val="none"/>
        <c:tickLblPos val="none"/>
        <c:crossAx val="629471424"/>
        <c:crosses val="autoZero"/>
        <c:auto val="1"/>
        <c:lblAlgn val="ctr"/>
        <c:lblOffset val="100"/>
        <c:noMultiLvlLbl val="0"/>
      </c:cat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549159309913197"/>
          <c:y val="0.28150436931521533"/>
          <c:w val="0.71450840690086803"/>
          <c:h val="0.50507063970762123"/>
        </c:manualLayout>
      </c:layout>
      <c:barChart>
        <c:barDir val="col"/>
        <c:grouping val="stacked"/>
        <c:varyColors val="0"/>
        <c:ser>
          <c:idx val="0"/>
          <c:order val="0"/>
          <c:tx>
            <c:strRef>
              <c:f>Sheet1!$B$1</c:f>
              <c:strCache>
                <c:ptCount val="1"/>
                <c:pt idx="0">
                  <c:v>PAT</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8BED-F148-A334-907ADFDBD8F0}"/>
              </c:ext>
            </c:extLst>
          </c:dPt>
          <c:dPt>
            <c:idx val="1"/>
            <c:invertIfNegative val="0"/>
            <c:bubble3D val="0"/>
            <c:extLst>
              <c:ext xmlns:c16="http://schemas.microsoft.com/office/drawing/2014/chart" uri="{C3380CC4-5D6E-409C-BE32-E72D297353CC}">
                <c16:uniqueId val="{00000001-8BED-F148-A334-907ADFDBD8F0}"/>
              </c:ext>
            </c:extLst>
          </c:dPt>
          <c:dLbls>
            <c:dLbl>
              <c:idx val="0"/>
              <c:layout>
                <c:manualLayout>
                  <c:x val="-3.3540457962854889E-3"/>
                  <c:y val="-0.168878513559706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D-F148-A334-907ADFDBD8F0}"/>
                </c:ext>
              </c:extLst>
            </c:dLbl>
            <c:dLbl>
              <c:idx val="1"/>
              <c:layout>
                <c:manualLayout>
                  <c:x val="4.8149214237991744E-3"/>
                  <c:y val="-9.46720901484764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ED-F148-A334-907ADFDBD8F0}"/>
                </c:ext>
              </c:extLst>
            </c:dLbl>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[$€-2]\ #,##0_);\([$€-2]\ #,##0\)</c:formatCode>
                <c:ptCount val="2"/>
                <c:pt idx="0">
                  <c:v>19.18</c:v>
                </c:pt>
                <c:pt idx="1">
                  <c:v>8.26</c:v>
                </c:pt>
              </c:numCache>
            </c:numRef>
          </c:val>
          <c:extLst>
            <c:ext xmlns:c16="http://schemas.microsoft.com/office/drawing/2014/chart" uri="{C3380CC4-5D6E-409C-BE32-E72D297353CC}">
              <c16:uniqueId val="{00000002-8BED-F148-A334-907ADFDBD8F0}"/>
            </c:ext>
          </c:extLst>
        </c:ser>
        <c:ser>
          <c:idx val="1"/>
          <c:order val="1"/>
          <c:tx>
            <c:strRef>
              <c:f>Sheet1!$C$1</c:f>
              <c:strCache>
                <c:ptCount val="1"/>
                <c:pt idx="0">
                  <c:v>Growth</c:v>
                </c:pt>
              </c:strCache>
            </c:strRef>
          </c:tx>
          <c:spPr>
            <a:noFill/>
            <a:ln w="12700">
              <a:noFill/>
            </a:ln>
          </c:spPr>
          <c:invertIfNegative val="0"/>
          <c:dLbls>
            <c:dLbl>
              <c:idx val="0"/>
              <c:layout>
                <c:manualLayout>
                  <c:x val="-0.164335304230254"/>
                  <c:y val="-3.53490167494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D-F148-A334-907ADFDBD8F0}"/>
                </c:ext>
              </c:extLst>
            </c:dLbl>
            <c:dLbl>
              <c:idx val="1"/>
              <c:layout>
                <c:manualLayout>
                  <c:x val="-0.21548760553189131"/>
                  <c:y val="-3.5914247527247908E-2"/>
                </c:manualLayout>
              </c:layou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D-F148-A334-907ADFDBD8F0}"/>
                </c:ext>
              </c:extLst>
            </c:dLbl>
            <c:spPr>
              <a:noFill/>
              <a:ln>
                <a:noFill/>
              </a:ln>
              <a:effectLs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0%</c:formatCode>
                <c:ptCount val="2"/>
                <c:pt idx="1">
                  <c:v>-0.57894736842105265</c:v>
                </c:pt>
              </c:numCache>
            </c:numRef>
          </c:val>
          <c:extLst>
            <c:ext xmlns:c16="http://schemas.microsoft.com/office/drawing/2014/chart" uri="{C3380CC4-5D6E-409C-BE32-E72D297353CC}">
              <c16:uniqueId val="{00000005-8BED-F148-A334-907ADFDBD8F0}"/>
            </c:ext>
          </c:extLst>
        </c:ser>
        <c:dLbls>
          <c:showLegendKey val="0"/>
          <c:showVal val="0"/>
          <c:showCatName val="0"/>
          <c:showSerName val="0"/>
          <c:showPercent val="0"/>
          <c:showBubbleSize val="0"/>
        </c:dLbls>
        <c:gapWidth val="70"/>
        <c:overlap val="100"/>
        <c:axId val="637941248"/>
        <c:axId val="130269184"/>
      </c:barChart>
      <c:catAx>
        <c:axId val="637941248"/>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30269184"/>
        <c:crosses val="autoZero"/>
        <c:auto val="1"/>
        <c:lblAlgn val="ctr"/>
        <c:lblOffset val="100"/>
        <c:noMultiLvlLbl val="0"/>
      </c:catAx>
      <c:valAx>
        <c:axId val="130269184"/>
        <c:scaling>
          <c:orientation val="minMax"/>
          <c:max val="50"/>
          <c:min val="0"/>
        </c:scaling>
        <c:delete val="0"/>
        <c:axPos val="l"/>
        <c:numFmt formatCode="[$€-2]\ #,##0_);\([$€-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79412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549159309913197"/>
          <c:y val="0.28150436931521533"/>
          <c:w val="0.71450840690086803"/>
          <c:h val="0.50507063970762123"/>
        </c:manualLayout>
      </c:layout>
      <c:barChart>
        <c:barDir val="col"/>
        <c:grouping val="stacked"/>
        <c:varyColors val="0"/>
        <c:ser>
          <c:idx val="0"/>
          <c:order val="0"/>
          <c:tx>
            <c:strRef>
              <c:f>Sheet1!$B$1</c:f>
              <c:strCache>
                <c:ptCount val="1"/>
                <c:pt idx="0">
                  <c:v>PAT</c:v>
                </c:pt>
              </c:strCache>
            </c:strRef>
          </c:tx>
          <c:spPr>
            <a:solidFill>
              <a:srgbClr val="FC706F"/>
            </a:solidFill>
            <a:ln>
              <a:noFill/>
            </a:ln>
            <a:effectLst/>
          </c:spPr>
          <c:invertIfNegative val="0"/>
          <c:dPt>
            <c:idx val="0"/>
            <c:invertIfNegative val="0"/>
            <c:bubble3D val="0"/>
            <c:extLst>
              <c:ext xmlns:c16="http://schemas.microsoft.com/office/drawing/2014/chart" uri="{C3380CC4-5D6E-409C-BE32-E72D297353CC}">
                <c16:uniqueId val="{00000000-8BED-F148-A334-907ADFDBD8F0}"/>
              </c:ext>
            </c:extLst>
          </c:dPt>
          <c:dPt>
            <c:idx val="1"/>
            <c:invertIfNegative val="0"/>
            <c:bubble3D val="0"/>
            <c:extLst>
              <c:ext xmlns:c16="http://schemas.microsoft.com/office/drawing/2014/chart" uri="{C3380CC4-5D6E-409C-BE32-E72D297353CC}">
                <c16:uniqueId val="{00000001-8BED-F148-A334-907ADFDBD8F0}"/>
              </c:ext>
            </c:extLst>
          </c:dPt>
          <c:dLbls>
            <c:dLbl>
              <c:idx val="0"/>
              <c:layout>
                <c:manualLayout>
                  <c:x val="-3.3540457962854889E-3"/>
                  <c:y val="-0.168878513559706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D-F148-A334-907ADFDBD8F0}"/>
                </c:ext>
              </c:extLst>
            </c:dLbl>
            <c:dLbl>
              <c:idx val="1"/>
              <c:layout>
                <c:manualLayout>
                  <c:x val="4.8149214237991744E-3"/>
                  <c:y val="-9.46720901484764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ED-F148-A334-907ADFDBD8F0}"/>
                </c:ext>
              </c:extLst>
            </c:dLbl>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[$€-2]\ #,##0_);\([$€-2]\ #,##0\)</c:formatCode>
                <c:ptCount val="2"/>
                <c:pt idx="0">
                  <c:v>25.63</c:v>
                </c:pt>
                <c:pt idx="1">
                  <c:v>11.13</c:v>
                </c:pt>
              </c:numCache>
            </c:numRef>
          </c:val>
          <c:extLst>
            <c:ext xmlns:c16="http://schemas.microsoft.com/office/drawing/2014/chart" uri="{C3380CC4-5D6E-409C-BE32-E72D297353CC}">
              <c16:uniqueId val="{00000002-8BED-F148-A334-907ADFDBD8F0}"/>
            </c:ext>
          </c:extLst>
        </c:ser>
        <c:ser>
          <c:idx val="1"/>
          <c:order val="1"/>
          <c:tx>
            <c:strRef>
              <c:f>Sheet1!$C$1</c:f>
              <c:strCache>
                <c:ptCount val="1"/>
                <c:pt idx="0">
                  <c:v>Growth</c:v>
                </c:pt>
              </c:strCache>
            </c:strRef>
          </c:tx>
          <c:spPr>
            <a:noFill/>
            <a:ln w="12700">
              <a:noFill/>
            </a:ln>
          </c:spPr>
          <c:invertIfNegative val="0"/>
          <c:dLbls>
            <c:dLbl>
              <c:idx val="0"/>
              <c:layout>
                <c:manualLayout>
                  <c:x val="-0.164335304230254"/>
                  <c:y val="-3.53490167494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D-F148-A334-907ADFDBD8F0}"/>
                </c:ext>
              </c:extLst>
            </c:dLbl>
            <c:dLbl>
              <c:idx val="1"/>
              <c:layout>
                <c:manualLayout>
                  <c:x val="-0.21548760553189131"/>
                  <c:y val="-3.5914247527247908E-2"/>
                </c:manualLayout>
              </c:layou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D-F148-A334-907ADFDBD8F0}"/>
                </c:ext>
              </c:extLst>
            </c:dLbl>
            <c:spPr>
              <a:noFill/>
              <a:ln>
                <a:noFill/>
              </a:ln>
              <a:effectLs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0%</c:formatCode>
                <c:ptCount val="2"/>
                <c:pt idx="1">
                  <c:v>-0.57692307692307687</c:v>
                </c:pt>
              </c:numCache>
            </c:numRef>
          </c:val>
          <c:extLst>
            <c:ext xmlns:c16="http://schemas.microsoft.com/office/drawing/2014/chart" uri="{C3380CC4-5D6E-409C-BE32-E72D297353CC}">
              <c16:uniqueId val="{00000005-8BED-F148-A334-907ADFDBD8F0}"/>
            </c:ext>
          </c:extLst>
        </c:ser>
        <c:dLbls>
          <c:showLegendKey val="0"/>
          <c:showVal val="0"/>
          <c:showCatName val="0"/>
          <c:showSerName val="0"/>
          <c:showPercent val="0"/>
          <c:showBubbleSize val="0"/>
        </c:dLbls>
        <c:gapWidth val="70"/>
        <c:overlap val="100"/>
        <c:axId val="36545536"/>
        <c:axId val="130270912"/>
      </c:barChart>
      <c:catAx>
        <c:axId val="36545536"/>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30270912"/>
        <c:crosses val="autoZero"/>
        <c:auto val="1"/>
        <c:lblAlgn val="ctr"/>
        <c:lblOffset val="100"/>
        <c:noMultiLvlLbl val="0"/>
      </c:catAx>
      <c:valAx>
        <c:axId val="130270912"/>
        <c:scaling>
          <c:orientation val="minMax"/>
          <c:max val="50"/>
          <c:min val="0"/>
        </c:scaling>
        <c:delete val="0"/>
        <c:axPos val="l"/>
        <c:numFmt formatCode="[$€-2]\ #,##0_);\([$€-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365455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36046777934372"/>
          <c:y val="0.34464382091389284"/>
          <c:w val="0.74203327013507292"/>
          <c:h val="0.45142408390882799"/>
        </c:manualLayout>
      </c:layout>
      <c:barChart>
        <c:barDir val="col"/>
        <c:grouping val="stacked"/>
        <c:varyColors val="0"/>
        <c:ser>
          <c:idx val="0"/>
          <c:order val="0"/>
          <c:tx>
            <c:strRef>
              <c:f>Sheet1!$B$1</c:f>
              <c:strCache>
                <c:ptCount val="1"/>
                <c:pt idx="0">
                  <c:v>With Ind AS 116 impact</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E41A-EF41-B80A-5886CA522265}"/>
              </c:ext>
            </c:extLst>
          </c:dPt>
          <c:dPt>
            <c:idx val="1"/>
            <c:invertIfNegative val="0"/>
            <c:bubble3D val="0"/>
            <c:extLst>
              <c:ext xmlns:c16="http://schemas.microsoft.com/office/drawing/2014/chart" uri="{C3380CC4-5D6E-409C-BE32-E72D297353CC}">
                <c16:uniqueId val="{00000001-E41A-EF41-B80A-5886CA522265}"/>
              </c:ext>
            </c:extLst>
          </c:dPt>
          <c:dLbls>
            <c:dLbl>
              <c:idx val="0"/>
              <c:layout>
                <c:manualLayout>
                  <c:x val="2.2241809092286291E-3"/>
                  <c:y val="-1.29240307590705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1A-EF41-B80A-5886CA522265}"/>
                </c:ext>
              </c:extLst>
            </c:dLbl>
            <c:dLbl>
              <c:idx val="1"/>
              <c:layout>
                <c:manualLayout>
                  <c:x val="-1.0120137903807044E-2"/>
                  <c:y val="-1.80887328721301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1A-EF41-B80A-5886CA522265}"/>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[$€-2]\ * #,##0_ ;_ [$€-2]\ * \-#,##0_ ;_ [$€-2]\ * "-"??_ ;_ @_ </c:formatCode>
                <c:ptCount val="2"/>
                <c:pt idx="0">
                  <c:v>37.33</c:v>
                </c:pt>
                <c:pt idx="1">
                  <c:v>22.88</c:v>
                </c:pt>
              </c:numCache>
            </c:numRef>
          </c:val>
          <c:extLst>
            <c:ext xmlns:c16="http://schemas.microsoft.com/office/drawing/2014/chart" uri="{C3380CC4-5D6E-409C-BE32-E72D297353CC}">
              <c16:uniqueId val="{00000002-E41A-EF41-B80A-5886CA522265}"/>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Pt>
            <c:idx val="1"/>
            <c:invertIfNegative val="0"/>
            <c:bubble3D val="0"/>
            <c:extLst>
              <c:ext xmlns:c16="http://schemas.microsoft.com/office/drawing/2014/chart" uri="{C3380CC4-5D6E-409C-BE32-E72D297353CC}">
                <c16:uniqueId val="{00000003-E41A-EF41-B80A-5886CA522265}"/>
              </c:ext>
            </c:extLst>
          </c:dPt>
          <c:dLbls>
            <c:dLbl>
              <c:idx val="0"/>
              <c:layout>
                <c:manualLayout>
                  <c:x val="-0.183502448613795"/>
                  <c:y val="1.2986003720025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1A-EF41-B80A-5886CA522265}"/>
                </c:ext>
              </c:extLst>
            </c:dLbl>
            <c:dLbl>
              <c:idx val="1"/>
              <c:layout>
                <c:manualLayout>
                  <c:x val="-0.15759116183294344"/>
                  <c:y val="-1.471174930858379E-2"/>
                </c:manualLayout>
              </c:layout>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1A-EF41-B80A-5886CA522265}"/>
                </c:ext>
              </c:extLst>
            </c:dLbl>
            <c:spPr>
              <a:noFill/>
              <a:ln>
                <a:noFill/>
              </a:ln>
              <a:effectLst/>
            </c:spPr>
            <c:txPr>
              <a:bodyPr/>
              <a:lstStyle/>
              <a:p>
                <a:pPr algn="ctr">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General</c:formatCode>
                <c:ptCount val="2"/>
              </c:numCache>
            </c:numRef>
          </c:val>
          <c:extLst>
            <c:ext xmlns:c16="http://schemas.microsoft.com/office/drawing/2014/chart" uri="{C3380CC4-5D6E-409C-BE32-E72D297353CC}">
              <c16:uniqueId val="{00000005-E41A-EF41-B80A-5886CA522265}"/>
            </c:ext>
          </c:extLst>
        </c:ser>
        <c:dLbls>
          <c:dLblPos val="ctr"/>
          <c:showLegendKey val="0"/>
          <c:showVal val="1"/>
          <c:showCatName val="0"/>
          <c:showSerName val="0"/>
          <c:showPercent val="0"/>
          <c:showBubbleSize val="0"/>
        </c:dLbls>
        <c:gapWidth val="70"/>
        <c:overlap val="100"/>
        <c:axId val="36546560"/>
        <c:axId val="130272640"/>
      </c:barChart>
      <c:lineChart>
        <c:grouping val="standard"/>
        <c:varyColors val="0"/>
        <c:ser>
          <c:idx val="2"/>
          <c:order val="2"/>
          <c:tx>
            <c:strRef>
              <c:f>Sheet1!$D$1</c:f>
              <c:strCache>
                <c:ptCount val="1"/>
                <c:pt idx="0">
                  <c:v>EBITDA</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6-E41A-EF41-B80A-5886CA522265}"/>
              </c:ext>
            </c:extLst>
          </c:dPt>
          <c:dLbls>
            <c:delete val="1"/>
          </c:dLbls>
          <c:cat>
            <c:strRef>
              <c:f>Sheet1!$A$2:$A$3</c:f>
              <c:strCache>
                <c:ptCount val="2"/>
                <c:pt idx="0">
                  <c:v>Q2 FY 2019-20</c:v>
                </c:pt>
                <c:pt idx="1">
                  <c:v>Q2 FY 2020-21</c:v>
                </c:pt>
              </c:strCache>
            </c:strRef>
          </c:cat>
          <c:val>
            <c:numRef>
              <c:f>Sheet1!$D$2:$D$3</c:f>
              <c:numCache>
                <c:formatCode>_ [$€-2]\ * #,##0_ ;_ [$€-2]\ * \-#,##0_ ;_ [$€-2]\ * "-"??_ ;_ @_ </c:formatCode>
                <c:ptCount val="2"/>
                <c:pt idx="0">
                  <c:v>37.33</c:v>
                </c:pt>
                <c:pt idx="1">
                  <c:v>22.88</c:v>
                </c:pt>
              </c:numCache>
            </c:numRef>
          </c:val>
          <c:smooth val="0"/>
          <c:extLst>
            <c:ext xmlns:c16="http://schemas.microsoft.com/office/drawing/2014/chart" uri="{C3380CC4-5D6E-409C-BE32-E72D297353CC}">
              <c16:uniqueId val="{00000007-E41A-EF41-B80A-5886CA522265}"/>
            </c:ext>
          </c:extLst>
        </c:ser>
        <c:dLbls>
          <c:dLblPos val="ctr"/>
          <c:showLegendKey val="0"/>
          <c:showVal val="1"/>
          <c:showCatName val="0"/>
          <c:showSerName val="0"/>
          <c:showPercent val="0"/>
          <c:showBubbleSize val="0"/>
        </c:dLbls>
        <c:marker val="1"/>
        <c:smooth val="0"/>
        <c:axId val="36546560"/>
        <c:axId val="130272640"/>
      </c:lineChart>
      <c:lineChart>
        <c:grouping val="standard"/>
        <c:varyColors val="0"/>
        <c:ser>
          <c:idx val="3"/>
          <c:order val="3"/>
          <c:tx>
            <c:strRef>
              <c:f>Sheet1!$E$1</c:f>
              <c:strCache>
                <c:ptCount val="1"/>
                <c:pt idx="0">
                  <c:v>% of Revenue</c:v>
                </c:pt>
              </c:strCache>
            </c:strRef>
          </c:tx>
          <c:spPr>
            <a:ln>
              <a:noFill/>
            </a:ln>
          </c:spPr>
          <c:marker>
            <c:symbol val="circle"/>
            <c:size val="6"/>
            <c:spPr>
              <a:solidFill>
                <a:srgbClr val="C00000"/>
              </a:solidFill>
              <a:ln>
                <a:noFill/>
              </a:ln>
            </c:spPr>
          </c:marker>
          <c:dPt>
            <c:idx val="0"/>
            <c:bubble3D val="0"/>
            <c:extLst>
              <c:ext xmlns:c16="http://schemas.microsoft.com/office/drawing/2014/chart" uri="{C3380CC4-5D6E-409C-BE32-E72D297353CC}">
                <c16:uniqueId val="{00000008-E41A-EF41-B80A-5886CA522265}"/>
              </c:ext>
            </c:extLst>
          </c:dPt>
          <c:dPt>
            <c:idx val="1"/>
            <c:bubble3D val="0"/>
            <c:extLst>
              <c:ext xmlns:c16="http://schemas.microsoft.com/office/drawing/2014/chart" uri="{C3380CC4-5D6E-409C-BE32-E72D297353CC}">
                <c16:uniqueId val="{00000009-E41A-EF41-B80A-5886CA522265}"/>
              </c:ext>
            </c:extLst>
          </c:dPt>
          <c:dLbls>
            <c:dLbl>
              <c:idx val="0"/>
              <c:layout>
                <c:manualLayout>
                  <c:x val="-8.481267760164897E-2"/>
                  <c:y val="-8.8342921162389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1A-EF41-B80A-5886CA522265}"/>
                </c:ext>
              </c:extLst>
            </c:dLbl>
            <c:dLbl>
              <c:idx val="1"/>
              <c:layout>
                <c:manualLayout>
                  <c:x val="-8.9112352633031314E-2"/>
                  <c:y val="-0.12725986406137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1A-EF41-B80A-5886CA522265}"/>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Sheet1!$E$2:$E$3</c:f>
              <c:numCache>
                <c:formatCode>0.0%</c:formatCode>
                <c:ptCount val="2"/>
                <c:pt idx="0">
                  <c:v>0.11935483870967742</c:v>
                </c:pt>
                <c:pt idx="1">
                  <c:v>8.7452471482889732E-2</c:v>
                </c:pt>
              </c:numCache>
            </c:numRef>
          </c:val>
          <c:smooth val="0"/>
          <c:extLst>
            <c:ext xmlns:c16="http://schemas.microsoft.com/office/drawing/2014/chart" uri="{C3380CC4-5D6E-409C-BE32-E72D297353CC}">
              <c16:uniqueId val="{0000000A-E41A-EF41-B80A-5886CA522265}"/>
            </c:ext>
          </c:extLst>
        </c:ser>
        <c:dLbls>
          <c:dLblPos val="ctr"/>
          <c:showLegendKey val="0"/>
          <c:showVal val="1"/>
          <c:showCatName val="0"/>
          <c:showSerName val="0"/>
          <c:showPercent val="0"/>
          <c:showBubbleSize val="0"/>
        </c:dLbls>
        <c:marker val="1"/>
        <c:smooth val="0"/>
        <c:axId val="36547072"/>
        <c:axId val="130273216"/>
      </c:lineChart>
      <c:catAx>
        <c:axId val="36546560"/>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130272640"/>
        <c:crosses val="autoZero"/>
        <c:auto val="1"/>
        <c:lblAlgn val="ctr"/>
        <c:lblOffset val="100"/>
        <c:noMultiLvlLbl val="0"/>
      </c:catAx>
      <c:valAx>
        <c:axId val="130272640"/>
        <c:scaling>
          <c:orientation val="minMax"/>
          <c:max val="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36546560"/>
        <c:crosses val="autoZero"/>
        <c:crossBetween val="between"/>
        <c:majorUnit val="50"/>
      </c:valAx>
      <c:valAx>
        <c:axId val="130273216"/>
        <c:scaling>
          <c:orientation val="minMax"/>
        </c:scaling>
        <c:delete val="0"/>
        <c:axPos val="r"/>
        <c:numFmt formatCode="0.0%" sourceLinked="1"/>
        <c:majorTickMark val="none"/>
        <c:minorTickMark val="none"/>
        <c:tickLblPos val="none"/>
        <c:spPr>
          <a:ln>
            <a:noFill/>
          </a:ln>
        </c:spPr>
        <c:txPr>
          <a:bodyPr/>
          <a:lstStyle/>
          <a:p>
            <a:pPr>
              <a:defRPr sz="1000"/>
            </a:pPr>
            <a:endParaRPr lang="en-US"/>
          </a:p>
        </c:txPr>
        <c:crossAx val="36547072"/>
        <c:crosses val="max"/>
        <c:crossBetween val="between"/>
      </c:valAx>
      <c:catAx>
        <c:axId val="36547072"/>
        <c:scaling>
          <c:orientation val="minMax"/>
        </c:scaling>
        <c:delete val="1"/>
        <c:axPos val="b"/>
        <c:numFmt formatCode="General" sourceLinked="1"/>
        <c:majorTickMark val="out"/>
        <c:minorTickMark val="none"/>
        <c:tickLblPos val="nextTo"/>
        <c:crossAx val="130273216"/>
        <c:crosses val="autoZero"/>
        <c:auto val="1"/>
        <c:lblAlgn val="ctr"/>
        <c:lblOffset val="100"/>
        <c:noMultiLvlLbl val="0"/>
      </c:catAx>
    </c:plotArea>
    <c:legend>
      <c:legendPos val="l"/>
      <c:legendEntry>
        <c:idx val="0"/>
        <c:delete val="1"/>
      </c:legendEntry>
      <c:legendEntry>
        <c:idx val="1"/>
        <c:delete val="1"/>
      </c:legendEntry>
      <c:legendEntry>
        <c:idx val="2"/>
        <c:delete val="1"/>
      </c:legendEntry>
      <c:layout>
        <c:manualLayout>
          <c:xMode val="edge"/>
          <c:yMode val="edge"/>
          <c:x val="3.5628720676440719E-2"/>
          <c:y val="0.63754609952874441"/>
          <c:w val="0.25544976605421993"/>
          <c:h val="8.8671085565390037E-2"/>
        </c:manualLayout>
      </c:layout>
      <c:overlay val="0"/>
      <c:txPr>
        <a:bodyPr/>
        <a:lstStyle/>
        <a:p>
          <a:pPr>
            <a:defRPr sz="8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24510432888089539"/>
          <c:w val="0.95416666666666672"/>
          <c:h val="0.59766850174368868"/>
        </c:manualLayout>
      </c:layout>
      <c:barChart>
        <c:barDir val="col"/>
        <c:grouping val="clustered"/>
        <c:varyColors val="0"/>
        <c:ser>
          <c:idx val="0"/>
          <c:order val="0"/>
          <c:tx>
            <c:strRef>
              <c:f>Sheet1!$B$1</c:f>
              <c:strCache>
                <c:ptCount val="1"/>
                <c:pt idx="0">
                  <c:v>Standalone</c:v>
                </c:pt>
              </c:strCache>
            </c:strRef>
          </c:tx>
          <c:spPr>
            <a:solidFill>
              <a:schemeClr val="bg1">
                <a:lumMod val="75000"/>
              </a:schemeClr>
            </a:solidFill>
            <a:ln>
              <a:noFill/>
            </a:ln>
            <a:effectLst/>
          </c:spPr>
          <c:invertIfNegative val="0"/>
          <c:dLbls>
            <c:spPr>
              <a:noFill/>
              <a:ln>
                <a:noFill/>
              </a:ln>
              <a:effectLst/>
            </c:spPr>
            <c:txPr>
              <a:bodyPr/>
              <a:lstStyle/>
              <a:p>
                <a:pPr algn="ctr">
                  <a:defRPr lang="en-IN" sz="1197" b="0" i="0" u="none" strike="noStrike" kern="1200" baseline="0">
                    <a:solidFill>
                      <a:srgbClr val="000000">
                        <a:lumMod val="75000"/>
                        <a:lumOff val="2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30.09.2019</c:v>
                </c:pt>
                <c:pt idx="1">
                  <c:v>30.06.2020</c:v>
                </c:pt>
                <c:pt idx="2">
                  <c:v>30.09.2020</c:v>
                </c:pt>
              </c:strCache>
            </c:strRef>
          </c:cat>
          <c:val>
            <c:numRef>
              <c:f>Sheet1!$B$2:$B$4</c:f>
              <c:numCache>
                <c:formatCode>_(* #,##0_);_(* \(#,##0\);_(* "-"??_);_(@_)</c:formatCode>
                <c:ptCount val="3"/>
                <c:pt idx="0">
                  <c:v>1385.77249328588</c:v>
                </c:pt>
                <c:pt idx="1">
                  <c:v>1459.8544935126799</c:v>
                </c:pt>
                <c:pt idx="2">
                  <c:v>3527.8699603294999</c:v>
                </c:pt>
              </c:numCache>
            </c:numRef>
          </c:val>
          <c:extLst>
            <c:ext xmlns:c16="http://schemas.microsoft.com/office/drawing/2014/chart" uri="{C3380CC4-5D6E-409C-BE32-E72D297353CC}">
              <c16:uniqueId val="{00000000-4011-0646-B6C2-D7E366F485CF}"/>
            </c:ext>
          </c:extLst>
        </c:ser>
        <c:ser>
          <c:idx val="1"/>
          <c:order val="1"/>
          <c:tx>
            <c:strRef>
              <c:f>Sheet1!$C$1</c:f>
              <c:strCache>
                <c:ptCount val="1"/>
                <c:pt idx="0">
                  <c:v>Consolidated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30.09.2019</c:v>
                </c:pt>
                <c:pt idx="1">
                  <c:v>30.06.2020</c:v>
                </c:pt>
                <c:pt idx="2">
                  <c:v>30.09.2020</c:v>
                </c:pt>
              </c:strCache>
            </c:strRef>
          </c:cat>
          <c:val>
            <c:numRef>
              <c:f>Sheet1!$C$2:$C$4</c:f>
              <c:numCache>
                <c:formatCode>_(* #,##0_);_(* \(#,##0\);_(* "-"??_);_(@_)</c:formatCode>
                <c:ptCount val="3"/>
                <c:pt idx="0">
                  <c:v>8792.2771998657608</c:v>
                </c:pt>
                <c:pt idx="1">
                  <c:v>9082.7578623523405</c:v>
                </c:pt>
                <c:pt idx="2">
                  <c:v>7511.9651889430897</c:v>
                </c:pt>
              </c:numCache>
            </c:numRef>
          </c:val>
          <c:extLst>
            <c:ext xmlns:c16="http://schemas.microsoft.com/office/drawing/2014/chart" uri="{C3380CC4-5D6E-409C-BE32-E72D297353CC}">
              <c16:uniqueId val="{00000001-4011-0646-B6C2-D7E366F485CF}"/>
            </c:ext>
          </c:extLst>
        </c:ser>
        <c:dLbls>
          <c:showLegendKey val="0"/>
          <c:showVal val="0"/>
          <c:showCatName val="0"/>
          <c:showSerName val="0"/>
          <c:showPercent val="0"/>
          <c:showBubbleSize val="0"/>
        </c:dLbls>
        <c:gapWidth val="40"/>
        <c:overlap val="-3"/>
        <c:axId val="637713920"/>
        <c:axId val="629467968"/>
      </c:barChart>
      <c:catAx>
        <c:axId val="6377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9467968"/>
        <c:crosses val="autoZero"/>
        <c:auto val="1"/>
        <c:lblAlgn val="ctr"/>
        <c:lblOffset val="100"/>
        <c:noMultiLvlLbl val="0"/>
      </c:catAx>
      <c:valAx>
        <c:axId val="629467968"/>
        <c:scaling>
          <c:orientation val="minMax"/>
        </c:scaling>
        <c:delete val="0"/>
        <c:axPos val="l"/>
        <c:numFmt formatCode="_(* #,##0_);_(* \(#,##0\);_(* &quot;-&quot;??_);_(@_)" sourceLinked="1"/>
        <c:majorTickMark val="none"/>
        <c:minorTickMark val="none"/>
        <c:tickLblPos val="none"/>
        <c:spPr>
          <a:ln>
            <a:noFill/>
          </a:ln>
        </c:spPr>
        <c:crossAx val="637713920"/>
        <c:crosses val="autoZero"/>
        <c:crossBetween val="between"/>
      </c:valAx>
      <c:spPr>
        <a:noFill/>
        <a:ln>
          <a:noFill/>
        </a:ln>
        <a:effectLst/>
      </c:spPr>
    </c:plotArea>
    <c:legend>
      <c:legendPos val="t"/>
      <c:layout>
        <c:manualLayout>
          <c:xMode val="edge"/>
          <c:yMode val="edge"/>
          <c:x val="3.111876640419944E-2"/>
          <c:y val="0.12186629526462396"/>
          <c:w val="0.42796587926509189"/>
          <c:h val="0.102209129325408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0" dirty="0"/>
              <a:t>As on 30</a:t>
            </a:r>
            <a:r>
              <a:rPr lang="en-US" sz="1050" b="0" baseline="30000" dirty="0"/>
              <a:t>th</a:t>
            </a:r>
            <a:r>
              <a:rPr lang="en-US" sz="1050" b="0" baseline="0" dirty="0"/>
              <a:t> June 2020</a:t>
            </a:r>
            <a:endParaRPr lang="en-US" sz="1050" b="0" dirty="0"/>
          </a:p>
        </c:rich>
      </c:tx>
      <c:layout>
        <c:manualLayout>
          <c:xMode val="edge"/>
          <c:yMode val="edge"/>
          <c:x val="0.38596293555696803"/>
          <c:y val="2.6373184394604701E-2"/>
        </c:manualLayout>
      </c:layout>
      <c:overlay val="0"/>
      <c:spPr>
        <a:noFill/>
        <a:ln>
          <a:noFill/>
        </a:ln>
        <a:effectLst/>
      </c:spPr>
    </c:title>
    <c:autoTitleDeleted val="0"/>
    <c:plotArea>
      <c:layout>
        <c:manualLayout>
          <c:layoutTarget val="inner"/>
          <c:xMode val="edge"/>
          <c:yMode val="edge"/>
          <c:x val="7.7541671016116934E-2"/>
          <c:y val="0.16449576652444514"/>
          <c:w val="0.87243144445735599"/>
          <c:h val="0.61080997872896237"/>
        </c:manualLayout>
      </c:layout>
      <c:barChart>
        <c:barDir val="col"/>
        <c:grouping val="stacked"/>
        <c:varyColors val="0"/>
        <c:ser>
          <c:idx val="0"/>
          <c:order val="0"/>
          <c:tx>
            <c:strRef>
              <c:f>Sheet1!$B$1</c:f>
              <c:strCache>
                <c:ptCount val="1"/>
                <c:pt idx="0">
                  <c:v>Standalone</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Sheet1!$B$2:$B$3</c:f>
              <c:numCache>
                <c:formatCode>_(* #,##0_);_(* \(#,##0\);_(* "-"??_);_(@_)</c:formatCode>
                <c:ptCount val="2"/>
                <c:pt idx="0">
                  <c:v>769.96544467642059</c:v>
                </c:pt>
                <c:pt idx="1">
                  <c:v>231.64719386190001</c:v>
                </c:pt>
              </c:numCache>
            </c:numRef>
          </c:val>
          <c:extLst>
            <c:ext xmlns:c16="http://schemas.microsoft.com/office/drawing/2014/chart" uri="{C3380CC4-5D6E-409C-BE32-E72D297353CC}">
              <c16:uniqueId val="{00000000-1137-FA4F-81C8-A4A1569813E5}"/>
            </c:ext>
          </c:extLst>
        </c:ser>
        <c:ser>
          <c:idx val="1"/>
          <c:order val="1"/>
          <c:tx>
            <c:strRef>
              <c:f>Sheet1!$C$1</c:f>
              <c:strCache>
                <c:ptCount val="1"/>
                <c:pt idx="0">
                  <c:v>SMRPBV</c:v>
                </c:pt>
              </c:strCache>
            </c:strRef>
          </c:tx>
          <c:spPr>
            <a:solidFill>
              <a:schemeClr val="accent3">
                <a:lumMod val="40000"/>
                <a:lumOff val="60000"/>
              </a:schemeClr>
            </a:solidFill>
            <a:ln>
              <a:noFill/>
            </a:ln>
            <a:effectLst/>
          </c:spPr>
          <c:invertIfNegative val="0"/>
          <c:dLbls>
            <c:numFmt formatCode="#,##0" sourceLinked="0"/>
            <c:spPr>
              <a:solidFill>
                <a:srgbClr val="FACDA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Sheet1!$C$2:$C$3</c:f>
              <c:numCache>
                <c:formatCode>_(* #,##0_);_(* \(#,##0\);_(* "-"??_);_(@_)</c:formatCode>
                <c:ptCount val="2"/>
                <c:pt idx="0">
                  <c:v>4565.1027330972738</c:v>
                </c:pt>
                <c:pt idx="1">
                  <c:v>2621.1014235135999</c:v>
                </c:pt>
              </c:numCache>
            </c:numRef>
          </c:val>
          <c:extLst>
            <c:ext xmlns:c16="http://schemas.microsoft.com/office/drawing/2014/chart" uri="{C3380CC4-5D6E-409C-BE32-E72D297353CC}">
              <c16:uniqueId val="{00000001-1137-FA4F-81C8-A4A1569813E5}"/>
            </c:ext>
          </c:extLst>
        </c:ser>
        <c:ser>
          <c:idx val="2"/>
          <c:order val="2"/>
          <c:tx>
            <c:strRef>
              <c:f>Sheet1!$D$1</c:f>
              <c:strCache>
                <c:ptCount val="1"/>
                <c:pt idx="0">
                  <c:v>Others</c:v>
                </c:pt>
              </c:strCache>
            </c:strRef>
          </c:tx>
          <c:spPr>
            <a:solidFill>
              <a:schemeClr val="accent1">
                <a:lumMod val="60000"/>
                <a:lumOff val="40000"/>
              </a:schemeClr>
            </a:solidFill>
            <a:ln>
              <a:noFill/>
            </a:ln>
            <a:effectLst/>
          </c:spPr>
          <c:invertIfNegative val="0"/>
          <c:dLbls>
            <c:dLbl>
              <c:idx val="1"/>
              <c:layout>
                <c:manualLayout>
                  <c:x val="5.2185719504689865E-3"/>
                  <c:y val="8.6435593371573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37-FA4F-81C8-A4A1569813E5}"/>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Sheet1!$D$2:$D$3</c:f>
              <c:numCache>
                <c:formatCode>_(* #,##0_);_(* \(#,##0\);_(* "-"??_);_(@_)</c:formatCode>
                <c:ptCount val="2"/>
                <c:pt idx="0">
                  <c:v>566.79024359412233</c:v>
                </c:pt>
                <c:pt idx="1">
                  <c:v>1282.4037399383201</c:v>
                </c:pt>
              </c:numCache>
            </c:numRef>
          </c:val>
          <c:extLst>
            <c:ext xmlns:c16="http://schemas.microsoft.com/office/drawing/2014/chart" uri="{C3380CC4-5D6E-409C-BE32-E72D297353CC}">
              <c16:uniqueId val="{00000002-1137-FA4F-81C8-A4A1569813E5}"/>
            </c:ext>
          </c:extLst>
        </c:ser>
        <c:dLbls>
          <c:showLegendKey val="0"/>
          <c:showVal val="0"/>
          <c:showCatName val="0"/>
          <c:showSerName val="0"/>
          <c:showPercent val="0"/>
          <c:showBubbleSize val="0"/>
        </c:dLbls>
        <c:gapWidth val="150"/>
        <c:overlap val="100"/>
        <c:axId val="637194752"/>
        <c:axId val="635575040"/>
      </c:barChart>
      <c:lineChart>
        <c:grouping val="standard"/>
        <c:varyColors val="0"/>
        <c:ser>
          <c:idx val="3"/>
          <c:order val="3"/>
          <c:tx>
            <c:strRef>
              <c:f>Sheet1!$E$1</c:f>
              <c:strCache>
                <c:ptCount val="1"/>
                <c:pt idx="0">
                  <c:v>Consoldiated</c:v>
                </c:pt>
              </c:strCache>
            </c:strRef>
          </c:tx>
          <c:spPr>
            <a:ln w="28575" cap="rnd">
              <a:noFill/>
              <a:round/>
            </a:ln>
            <a:effectLst/>
          </c:spPr>
          <c:marker>
            <c:symbol val="square"/>
            <c:size val="8"/>
            <c:spPr>
              <a:solidFill>
                <a:srgbClr val="C00000"/>
              </a:solidFill>
              <a:ln w="9525">
                <a:solidFill>
                  <a:srgbClr val="FFC000"/>
                </a:solidFill>
              </a:ln>
              <a:effectLst/>
            </c:spPr>
          </c:marker>
          <c:dPt>
            <c:idx val="1"/>
            <c:bubble3D val="0"/>
            <c:extLst>
              <c:ext xmlns:c16="http://schemas.microsoft.com/office/drawing/2014/chart" uri="{C3380CC4-5D6E-409C-BE32-E72D297353CC}">
                <c16:uniqueId val="{00000005-1137-FA4F-81C8-A4A1569813E5}"/>
              </c:ext>
            </c:extLst>
          </c:dPt>
          <c:dLbls>
            <c:numFmt formatCode="#,##0" sourceLinked="0"/>
            <c:spPr>
              <a:solidFill>
                <a:srgbClr val="C00000"/>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Undrawn limits</c:v>
                </c:pt>
                <c:pt idx="1">
                  <c:v>Cash and bank balance</c:v>
                </c:pt>
              </c:strCache>
            </c:strRef>
          </c:cat>
          <c:val>
            <c:numRef>
              <c:f>Sheet1!$E$2:$E$3</c:f>
              <c:numCache>
                <c:formatCode>_(* #,##0_);_(* \(#,##0\);_(* "-"??_);_(@_)</c:formatCode>
                <c:ptCount val="2"/>
                <c:pt idx="0">
                  <c:v>5901.8584213678168</c:v>
                </c:pt>
                <c:pt idx="1">
                  <c:v>4135.1523573138202</c:v>
                </c:pt>
              </c:numCache>
            </c:numRef>
          </c:val>
          <c:smooth val="0"/>
          <c:extLst>
            <c:ext xmlns:c16="http://schemas.microsoft.com/office/drawing/2014/chart" uri="{C3380CC4-5D6E-409C-BE32-E72D297353CC}">
              <c16:uniqueId val="{00000003-1137-FA4F-81C8-A4A1569813E5}"/>
            </c:ext>
          </c:extLst>
        </c:ser>
        <c:dLbls>
          <c:showLegendKey val="0"/>
          <c:showVal val="0"/>
          <c:showCatName val="0"/>
          <c:showSerName val="0"/>
          <c:showPercent val="0"/>
          <c:showBubbleSize val="0"/>
        </c:dLbls>
        <c:marker val="1"/>
        <c:smooth val="0"/>
        <c:axId val="637194752"/>
        <c:axId val="635575040"/>
      </c:lineChart>
      <c:catAx>
        <c:axId val="6371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5575040"/>
        <c:crosses val="autoZero"/>
        <c:auto val="1"/>
        <c:lblAlgn val="ctr"/>
        <c:lblOffset val="100"/>
        <c:noMultiLvlLbl val="0"/>
      </c:catAx>
      <c:valAx>
        <c:axId val="635575040"/>
        <c:scaling>
          <c:orientation val="minMax"/>
          <c:max val="7000"/>
          <c:min val="0"/>
        </c:scaling>
        <c:delete val="0"/>
        <c:axPos val="l"/>
        <c:numFmt formatCode="_(* #,##0_);_(* \(#,##0\);_(* &quot;-&quot;??_);_(@_)" sourceLinked="1"/>
        <c:majorTickMark val="none"/>
        <c:minorTickMark val="none"/>
        <c:tickLblPos val="nextTo"/>
        <c:spPr>
          <a:ln>
            <a:noFill/>
          </a:ln>
        </c:spPr>
        <c:txPr>
          <a:bodyPr/>
          <a:lstStyle/>
          <a:p>
            <a:pPr>
              <a:defRPr sz="700">
                <a:solidFill>
                  <a:schemeClr val="bg1"/>
                </a:solidFill>
              </a:defRPr>
            </a:pPr>
            <a:endParaRPr lang="en-US"/>
          </a:p>
        </c:txPr>
        <c:crossAx val="637194752"/>
        <c:crosses val="autoZero"/>
        <c:crossBetween val="between"/>
        <c:majorUnit val="8000"/>
        <c:minorUnit val="200"/>
      </c:valAx>
      <c:spPr>
        <a:noFill/>
        <a:ln>
          <a:noFill/>
        </a:ln>
        <a:effectLst/>
      </c:spPr>
    </c:plotArea>
    <c:legend>
      <c:legendPos val="b"/>
      <c:layout>
        <c:manualLayout>
          <c:xMode val="edge"/>
          <c:yMode val="edge"/>
          <c:x val="0.10225869414074887"/>
          <c:y val="0.86741714282042048"/>
          <c:w val="0.79548261171850232"/>
          <c:h val="6.03842960590856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b="0" dirty="0"/>
              <a:t>As on 30</a:t>
            </a:r>
            <a:r>
              <a:rPr lang="en-US" sz="1050" b="0" baseline="30000" dirty="0"/>
              <a:t>th</a:t>
            </a:r>
            <a:r>
              <a:rPr lang="en-US" sz="1050" b="0" baseline="0" dirty="0"/>
              <a:t> Sep 2020</a:t>
            </a:r>
            <a:endParaRPr lang="en-US" sz="1050" b="0" dirty="0"/>
          </a:p>
        </c:rich>
      </c:tx>
      <c:layout>
        <c:manualLayout>
          <c:xMode val="edge"/>
          <c:yMode val="edge"/>
          <c:x val="0.38082487339936216"/>
          <c:y val="1.3760091303752905E-2"/>
        </c:manualLayout>
      </c:layout>
      <c:overlay val="0"/>
      <c:spPr>
        <a:noFill/>
        <a:ln>
          <a:noFill/>
        </a:ln>
        <a:effectLst/>
      </c:spPr>
    </c:title>
    <c:autoTitleDeleted val="0"/>
    <c:plotArea>
      <c:layout>
        <c:manualLayout>
          <c:layoutTarget val="inner"/>
          <c:xMode val="edge"/>
          <c:yMode val="edge"/>
          <c:x val="7.7541671016116934E-2"/>
          <c:y val="0.10888112475277083"/>
          <c:w val="0.87243144445735599"/>
          <c:h val="0.66642462050063644"/>
        </c:manualLayout>
      </c:layout>
      <c:barChart>
        <c:barDir val="col"/>
        <c:grouping val="stacked"/>
        <c:varyColors val="0"/>
        <c:ser>
          <c:idx val="0"/>
          <c:order val="0"/>
          <c:tx>
            <c:strRef>
              <c:f>Sheet1!$B$1</c:f>
              <c:strCache>
                <c:ptCount val="1"/>
                <c:pt idx="0">
                  <c:v>Standalone</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Sheet1!$B$2:$B$3</c:f>
              <c:numCache>
                <c:formatCode>_(* #,##0_);_(* \(#,##0\);_(* "-"??_);_(@_)</c:formatCode>
                <c:ptCount val="2"/>
                <c:pt idx="0">
                  <c:v>707</c:v>
                </c:pt>
                <c:pt idx="1">
                  <c:v>1235</c:v>
                </c:pt>
              </c:numCache>
            </c:numRef>
          </c:val>
          <c:extLst>
            <c:ext xmlns:c16="http://schemas.microsoft.com/office/drawing/2014/chart" uri="{C3380CC4-5D6E-409C-BE32-E72D297353CC}">
              <c16:uniqueId val="{00000000-1137-FA4F-81C8-A4A1569813E5}"/>
            </c:ext>
          </c:extLst>
        </c:ser>
        <c:ser>
          <c:idx val="1"/>
          <c:order val="1"/>
          <c:tx>
            <c:strRef>
              <c:f>Sheet1!$C$1</c:f>
              <c:strCache>
                <c:ptCount val="1"/>
                <c:pt idx="0">
                  <c:v>SMRPBV</c:v>
                </c:pt>
              </c:strCache>
            </c:strRef>
          </c:tx>
          <c:spPr>
            <a:solidFill>
              <a:schemeClr val="accent3">
                <a:lumMod val="40000"/>
                <a:lumOff val="60000"/>
              </a:schemeClr>
            </a:solidFill>
            <a:ln>
              <a:noFill/>
            </a:ln>
            <a:effectLst/>
          </c:spPr>
          <c:invertIfNegative val="0"/>
          <c:dLbls>
            <c:numFmt formatCode="#,##0" sourceLinked="0"/>
            <c:spPr>
              <a:solidFill>
                <a:srgbClr val="FACDA5"/>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Sheet1!$C$2:$C$3</c:f>
              <c:numCache>
                <c:formatCode>_(* #,##0_);_(* \(#,##0\);_(* "-"??_);_(@_)</c:formatCode>
                <c:ptCount val="2"/>
                <c:pt idx="0">
                  <c:v>4970</c:v>
                </c:pt>
                <c:pt idx="1">
                  <c:v>3046</c:v>
                </c:pt>
              </c:numCache>
            </c:numRef>
          </c:val>
          <c:extLst>
            <c:ext xmlns:c16="http://schemas.microsoft.com/office/drawing/2014/chart" uri="{C3380CC4-5D6E-409C-BE32-E72D297353CC}">
              <c16:uniqueId val="{00000001-1137-FA4F-81C8-A4A1569813E5}"/>
            </c:ext>
          </c:extLst>
        </c:ser>
        <c:ser>
          <c:idx val="2"/>
          <c:order val="2"/>
          <c:tx>
            <c:strRef>
              <c:f>Sheet1!$D$1</c:f>
              <c:strCache>
                <c:ptCount val="1"/>
                <c:pt idx="0">
                  <c:v>Others</c:v>
                </c:pt>
              </c:strCache>
            </c:strRef>
          </c:tx>
          <c:spPr>
            <a:solidFill>
              <a:schemeClr val="accent1">
                <a:lumMod val="60000"/>
                <a:lumOff val="40000"/>
              </a:schemeClr>
            </a:solidFill>
            <a:ln>
              <a:noFill/>
            </a:ln>
            <a:effectLst/>
          </c:spPr>
          <c:invertIfNegative val="0"/>
          <c:dLbls>
            <c:dLbl>
              <c:idx val="1"/>
              <c:layout>
                <c:manualLayout>
                  <c:x val="5.2185719504689865E-3"/>
                  <c:y val="8.6435593371573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37-FA4F-81C8-A4A1569813E5}"/>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Undrawn limits</c:v>
                </c:pt>
                <c:pt idx="1">
                  <c:v>Cash and bank balance</c:v>
                </c:pt>
              </c:strCache>
            </c:strRef>
          </c:cat>
          <c:val>
            <c:numRef>
              <c:f>Sheet1!$D$2:$D$3</c:f>
              <c:numCache>
                <c:formatCode>_(* #,##0_);_(* \(#,##0\);_(* "-"??_);_(@_)</c:formatCode>
                <c:ptCount val="2"/>
                <c:pt idx="0">
                  <c:v>345</c:v>
                </c:pt>
                <c:pt idx="1">
                  <c:v>1326</c:v>
                </c:pt>
              </c:numCache>
            </c:numRef>
          </c:val>
          <c:extLst>
            <c:ext xmlns:c16="http://schemas.microsoft.com/office/drawing/2014/chart" uri="{C3380CC4-5D6E-409C-BE32-E72D297353CC}">
              <c16:uniqueId val="{00000002-1137-FA4F-81C8-A4A1569813E5}"/>
            </c:ext>
          </c:extLst>
        </c:ser>
        <c:dLbls>
          <c:showLegendKey val="0"/>
          <c:showVal val="0"/>
          <c:showCatName val="0"/>
          <c:showSerName val="0"/>
          <c:showPercent val="0"/>
          <c:showBubbleSize val="0"/>
        </c:dLbls>
        <c:gapWidth val="150"/>
        <c:overlap val="100"/>
        <c:axId val="637195264"/>
        <c:axId val="629465664"/>
      </c:barChart>
      <c:lineChart>
        <c:grouping val="standard"/>
        <c:varyColors val="0"/>
        <c:ser>
          <c:idx val="3"/>
          <c:order val="3"/>
          <c:tx>
            <c:strRef>
              <c:f>Sheet1!$E$1</c:f>
              <c:strCache>
                <c:ptCount val="1"/>
                <c:pt idx="0">
                  <c:v>Consoldiated</c:v>
                </c:pt>
              </c:strCache>
            </c:strRef>
          </c:tx>
          <c:spPr>
            <a:ln w="28575" cap="rnd">
              <a:noFill/>
              <a:round/>
            </a:ln>
            <a:effectLst/>
          </c:spPr>
          <c:marker>
            <c:symbol val="square"/>
            <c:size val="8"/>
            <c:spPr>
              <a:solidFill>
                <a:srgbClr val="C00000"/>
              </a:solidFill>
              <a:ln w="9525">
                <a:solidFill>
                  <a:srgbClr val="FFC000"/>
                </a:solidFill>
              </a:ln>
              <a:effectLst/>
            </c:spPr>
          </c:marker>
          <c:dPt>
            <c:idx val="1"/>
            <c:bubble3D val="0"/>
            <c:extLst>
              <c:ext xmlns:c16="http://schemas.microsoft.com/office/drawing/2014/chart" uri="{C3380CC4-5D6E-409C-BE32-E72D297353CC}">
                <c16:uniqueId val="{00000005-1137-FA4F-81C8-A4A1569813E5}"/>
              </c:ext>
            </c:extLst>
          </c:dPt>
          <c:dLbls>
            <c:numFmt formatCode="#,##0" sourceLinked="0"/>
            <c:spPr>
              <a:solidFill>
                <a:srgbClr val="C00000"/>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Undrawn limits</c:v>
                </c:pt>
                <c:pt idx="1">
                  <c:v>Cash and bank balance</c:v>
                </c:pt>
              </c:strCache>
            </c:strRef>
          </c:cat>
          <c:val>
            <c:numRef>
              <c:f>Sheet1!$E$2:$E$3</c:f>
              <c:numCache>
                <c:formatCode>_(* #,##0_);_(* \(#,##0\);_(* "-"??_);_(@_)</c:formatCode>
                <c:ptCount val="2"/>
                <c:pt idx="0">
                  <c:v>6022</c:v>
                </c:pt>
                <c:pt idx="1">
                  <c:v>5607</c:v>
                </c:pt>
              </c:numCache>
            </c:numRef>
          </c:val>
          <c:smooth val="0"/>
          <c:extLst>
            <c:ext xmlns:c16="http://schemas.microsoft.com/office/drawing/2014/chart" uri="{C3380CC4-5D6E-409C-BE32-E72D297353CC}">
              <c16:uniqueId val="{00000003-1137-FA4F-81C8-A4A1569813E5}"/>
            </c:ext>
          </c:extLst>
        </c:ser>
        <c:dLbls>
          <c:showLegendKey val="0"/>
          <c:showVal val="0"/>
          <c:showCatName val="0"/>
          <c:showSerName val="0"/>
          <c:showPercent val="0"/>
          <c:showBubbleSize val="0"/>
        </c:dLbls>
        <c:marker val="1"/>
        <c:smooth val="0"/>
        <c:axId val="637195264"/>
        <c:axId val="629465664"/>
      </c:lineChart>
      <c:catAx>
        <c:axId val="6371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465664"/>
        <c:crosses val="autoZero"/>
        <c:auto val="1"/>
        <c:lblAlgn val="ctr"/>
        <c:lblOffset val="100"/>
        <c:noMultiLvlLbl val="0"/>
      </c:catAx>
      <c:valAx>
        <c:axId val="629465664"/>
        <c:scaling>
          <c:orientation val="minMax"/>
          <c:max val="7000"/>
          <c:min val="0"/>
        </c:scaling>
        <c:delete val="0"/>
        <c:axPos val="l"/>
        <c:numFmt formatCode="_(* #,##0_);_(* \(#,##0\);_(* &quot;-&quot;??_);_(@_)" sourceLinked="1"/>
        <c:majorTickMark val="none"/>
        <c:minorTickMark val="none"/>
        <c:tickLblPos val="nextTo"/>
        <c:spPr>
          <a:ln>
            <a:noFill/>
          </a:ln>
        </c:spPr>
        <c:txPr>
          <a:bodyPr/>
          <a:lstStyle/>
          <a:p>
            <a:pPr>
              <a:defRPr sz="700">
                <a:solidFill>
                  <a:schemeClr val="bg1"/>
                </a:solidFill>
              </a:defRPr>
            </a:pPr>
            <a:endParaRPr lang="en-US"/>
          </a:p>
        </c:txPr>
        <c:crossAx val="637195264"/>
        <c:crosses val="autoZero"/>
        <c:crossBetween val="between"/>
        <c:majorUnit val="8000"/>
        <c:minorUnit val="200"/>
      </c:valAx>
      <c:spPr>
        <a:noFill/>
        <a:ln>
          <a:noFill/>
        </a:ln>
        <a:effectLst/>
      </c:spPr>
    </c:plotArea>
    <c:legend>
      <c:legendPos val="b"/>
      <c:layout>
        <c:manualLayout>
          <c:xMode val="edge"/>
          <c:yMode val="edge"/>
          <c:x val="0.10739682710501754"/>
          <c:y val="0.84108762174870322"/>
          <c:w val="0.79548261171850232"/>
          <c:h val="6.03842960590856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2084543791962"/>
          <c:y val="0.15552887097756463"/>
          <c:w val="0.7540791545620803"/>
          <c:h val="0.65831012039834436"/>
        </c:manualLayout>
      </c:layout>
      <c:barChart>
        <c:barDir val="col"/>
        <c:grouping val="stacked"/>
        <c:varyColors val="0"/>
        <c:ser>
          <c:idx val="0"/>
          <c:order val="0"/>
          <c:tx>
            <c:strRef>
              <c:f>Sheet1!$B$1</c:f>
              <c:strCache>
                <c:ptCount val="1"/>
                <c:pt idx="0">
                  <c:v>MSSL</c:v>
                </c:pt>
              </c:strCache>
            </c:strRef>
          </c:tx>
          <c:spPr>
            <a:solidFill>
              <a:srgbClr val="F1A5A8"/>
            </a:solidFill>
            <a:ln>
              <a:noFill/>
            </a:ln>
            <a:effectLst/>
          </c:spPr>
          <c:invertIfNegative val="0"/>
          <c:dLbls>
            <c:numFmt formatCode="#,##0" sourceLinked="0"/>
            <c:spPr>
              <a:noFill/>
              <a:ln>
                <a:noFill/>
              </a:ln>
              <a:effectLst/>
            </c:spPr>
            <c:txPr>
              <a:bodyPr/>
              <a:lstStyle/>
              <a:p>
                <a:pPr>
                  <a:defRPr sz="1200" b="1">
                    <a:solidFill>
                      <a:schemeClr val="bg1"/>
                    </a:solidFill>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#,##0_);_(* \(#,##0\);_(* "-"??_);_(@_)</c:formatCode>
                <c:ptCount val="2"/>
                <c:pt idx="0">
                  <c:v>32518.71</c:v>
                </c:pt>
                <c:pt idx="1">
                  <c:v>23988.080000000002</c:v>
                </c:pt>
              </c:numCache>
            </c:numRef>
          </c:val>
          <c:extLst>
            <c:ext xmlns:c16="http://schemas.microsoft.com/office/drawing/2014/chart" uri="{C3380CC4-5D6E-409C-BE32-E72D297353CC}">
              <c16:uniqueId val="{00000000-5ED3-C046-AD8E-CEEA29573D89}"/>
            </c:ext>
          </c:extLst>
        </c:ser>
        <c:ser>
          <c:idx val="1"/>
          <c:order val="1"/>
          <c:tx>
            <c:strRef>
              <c:f>Sheet1!$C$1</c:f>
              <c:strCache>
                <c:ptCount val="1"/>
                <c:pt idx="0">
                  <c:v>DWH</c:v>
                </c:pt>
              </c:strCache>
            </c:strRef>
          </c:tx>
          <c:spPr>
            <a:solidFill>
              <a:srgbClr val="FFC000"/>
            </a:solidFill>
            <a:ln>
              <a:noFill/>
            </a:ln>
            <a:effectLst/>
          </c:spPr>
          <c:invertIfNegative val="0"/>
          <c:dLbls>
            <c:numFmt formatCode="#,##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1-5ED3-C046-AD8E-CEEA29573D89}"/>
            </c:ext>
          </c:extLst>
        </c:ser>
        <c:ser>
          <c:idx val="2"/>
          <c:order val="2"/>
          <c:tx>
            <c:strRef>
              <c:f>Sheet1!$D$1</c:f>
              <c:strCache>
                <c:ptCount val="1"/>
                <c:pt idx="0">
                  <c:v>Sales netted off</c:v>
                </c:pt>
              </c:strCache>
            </c:strRef>
          </c:tx>
          <c:spPr>
            <a:solidFill>
              <a:srgbClr val="FBCDA6"/>
            </a:solidFill>
            <a:ln w="127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ED3-C046-AD8E-CEEA29573D89}"/>
                </c:ext>
              </c:extLst>
            </c:dLbl>
            <c:dLbl>
              <c:idx val="1"/>
              <c:layout>
                <c:manualLayout>
                  <c:x val="-1.8184774516156701E-2"/>
                  <c:y val="-4.2514971463080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3-C046-AD8E-CEEA29573D89}"/>
                </c:ext>
              </c:extLst>
            </c:dLbl>
            <c:numFmt formatCode="#,##0" sourceLinked="0"/>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Ref>
          </c:val>
          <c:extLst>
            <c:ext xmlns:c16="http://schemas.microsoft.com/office/drawing/2014/chart" uri="{C3380CC4-5D6E-409C-BE32-E72D297353CC}">
              <c16:uniqueId val="{00000004-5ED3-C046-AD8E-CEEA29573D89}"/>
            </c:ext>
          </c:extLst>
        </c:ser>
        <c:dLbls>
          <c:showLegendKey val="0"/>
          <c:showVal val="1"/>
          <c:showCatName val="0"/>
          <c:showSerName val="0"/>
          <c:showPercent val="0"/>
          <c:showBubbleSize val="0"/>
        </c:dLbls>
        <c:gapWidth val="50"/>
        <c:overlap val="100"/>
        <c:axId val="636490240"/>
        <c:axId val="634672192"/>
      </c:barChart>
      <c:scatterChart>
        <c:scatterStyle val="lineMarker"/>
        <c:varyColors val="0"/>
        <c:ser>
          <c:idx val="3"/>
          <c:order val="3"/>
          <c:tx>
            <c:strRef>
              <c:f>Sheet1!$E$1</c:f>
              <c:strCache>
                <c:ptCount val="1"/>
                <c:pt idx="0">
                  <c:v>Total</c:v>
                </c:pt>
              </c:strCache>
            </c:strRef>
          </c:tx>
          <c:spPr>
            <a:ln w="28575">
              <a:noFill/>
            </a:ln>
          </c:spPr>
          <c:marker>
            <c:symbol val="none"/>
          </c:marker>
          <c:dLbls>
            <c:dLbl>
              <c:idx val="0"/>
              <c:layout>
                <c:manualLayout>
                  <c:x val="-0.12337253990170824"/>
                  <c:y val="-4.2792118899653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D3-C046-AD8E-CEEA29573D89}"/>
                </c:ext>
              </c:extLst>
            </c:dLbl>
            <c:dLbl>
              <c:idx val="1"/>
              <c:layout>
                <c:manualLayout>
                  <c:x val="-0.11223806483938367"/>
                  <c:y val="-5.0852876771089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D3-C046-AD8E-CEEA29573D89}"/>
                </c:ext>
              </c:extLst>
            </c:dLbl>
            <c:spPr>
              <a:noFill/>
            </c:spPr>
            <c:txPr>
              <a:bodyPr/>
              <a:lstStyle/>
              <a:p>
                <a:pPr>
                  <a:defRPr sz="1200"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Sheet1!$E$2:$E$3</c:f>
              <c:numCache>
                <c:formatCode>_(* #,##0_);_(* \(#,##0\);_(* "-"??_);_(@_)</c:formatCode>
                <c:ptCount val="2"/>
                <c:pt idx="0">
                  <c:v>32518.71</c:v>
                </c:pt>
                <c:pt idx="1">
                  <c:v>23988.080000000002</c:v>
                </c:pt>
              </c:numCache>
            </c:numRef>
          </c:yVal>
          <c:smooth val="0"/>
          <c:extLst>
            <c:ext xmlns:c16="http://schemas.microsoft.com/office/drawing/2014/chart" uri="{C3380CC4-5D6E-409C-BE32-E72D297353CC}">
              <c16:uniqueId val="{00000007-5ED3-C046-AD8E-CEEA29573D89}"/>
            </c:ext>
          </c:extLst>
        </c:ser>
        <c:ser>
          <c:idx val="4"/>
          <c:order val="4"/>
          <c:tx>
            <c:strRef>
              <c:f>Sheet1!$F$1</c:f>
              <c:strCache>
                <c:ptCount val="1"/>
                <c:pt idx="0">
                  <c:v>Growth</c:v>
                </c:pt>
              </c:strCache>
            </c:strRef>
          </c:tx>
          <c:spPr>
            <a:ln w="28575">
              <a:no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5ED3-C046-AD8E-CEEA29573D89}"/>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Sheet1!$F$2:$F$3</c:f>
              <c:numCache>
                <c:formatCode>0%</c:formatCode>
                <c:ptCount val="2"/>
                <c:pt idx="1">
                  <c:v>-0.2623389403118177</c:v>
                </c:pt>
              </c:numCache>
            </c:numRef>
          </c:yVal>
          <c:smooth val="0"/>
          <c:extLst>
            <c:ext xmlns:c16="http://schemas.microsoft.com/office/drawing/2014/chart" uri="{C3380CC4-5D6E-409C-BE32-E72D297353CC}">
              <c16:uniqueId val="{00000009-5ED3-C046-AD8E-CEEA29573D89}"/>
            </c:ext>
          </c:extLst>
        </c:ser>
        <c:dLbls>
          <c:showLegendKey val="0"/>
          <c:showVal val="1"/>
          <c:showCatName val="0"/>
          <c:showSerName val="0"/>
          <c:showPercent val="0"/>
          <c:showBubbleSize val="0"/>
        </c:dLbls>
        <c:axId val="636490240"/>
        <c:axId val="634672192"/>
      </c:scatterChart>
      <c:catAx>
        <c:axId val="636490240"/>
        <c:scaling>
          <c:orientation val="minMax"/>
        </c:scaling>
        <c:delete val="0"/>
        <c:axPos val="b"/>
        <c:numFmt formatCode="General" sourceLinked="0"/>
        <c:majorTickMark val="none"/>
        <c:minorTickMark val="none"/>
        <c:tickLblPos val="nextTo"/>
        <c:spPr>
          <a:noFill/>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4672192"/>
        <c:crosses val="autoZero"/>
        <c:auto val="1"/>
        <c:lblAlgn val="ctr"/>
        <c:lblOffset val="100"/>
        <c:noMultiLvlLbl val="0"/>
      </c:catAx>
      <c:valAx>
        <c:axId val="634672192"/>
        <c:scaling>
          <c:orientation val="minMax"/>
          <c:max val="50000"/>
          <c:min val="0"/>
        </c:scaling>
        <c:delete val="1"/>
        <c:axPos val="l"/>
        <c:numFmt formatCode="_(* #,##0_);_(* \(#,##0\);_(* &quot;-&quot;??_);_(@_)" sourceLinked="1"/>
        <c:majorTickMark val="out"/>
        <c:minorTickMark val="none"/>
        <c:tickLblPos val="nextTo"/>
        <c:crossAx val="636490240"/>
        <c:crosses val="autoZero"/>
        <c:crossBetween val="between"/>
        <c:majorUnit val="2000"/>
        <c:minorUnit val="200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537839917460592"/>
          <c:y val="0.10719391516511495"/>
          <c:w val="0.66700246734015567"/>
          <c:h val="0.7064894886790567"/>
        </c:manualLayout>
      </c:layout>
      <c:barChart>
        <c:barDir val="col"/>
        <c:grouping val="stacked"/>
        <c:varyColors val="0"/>
        <c:ser>
          <c:idx val="0"/>
          <c:order val="0"/>
          <c:tx>
            <c:strRef>
              <c:f>Sheet1!$B$1</c:f>
              <c:strCache>
                <c:ptCount val="1"/>
                <c:pt idx="0">
                  <c:v>MSSL</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6C53-494F-8FC6-013ADB17B065}"/>
              </c:ext>
            </c:extLst>
          </c:dPt>
          <c:dPt>
            <c:idx val="1"/>
            <c:invertIfNegative val="0"/>
            <c:bubble3D val="0"/>
            <c:extLst>
              <c:ext xmlns:c16="http://schemas.microsoft.com/office/drawing/2014/chart" uri="{C3380CC4-5D6E-409C-BE32-E72D297353CC}">
                <c16:uniqueId val="{00000001-6C53-494F-8FC6-013ADB17B065}"/>
              </c:ext>
            </c:extLst>
          </c:dPt>
          <c:cat>
            <c:strRef>
              <c:f>Sheet1!$A$2:$A$3</c:f>
              <c:strCache>
                <c:ptCount val="2"/>
                <c:pt idx="0">
                  <c:v>H1 FY 2019-20</c:v>
                </c:pt>
                <c:pt idx="1">
                  <c:v>H1 FY 2020-21</c:v>
                </c:pt>
              </c:strCache>
            </c:strRef>
          </c:cat>
          <c:val>
            <c:numRef>
              <c:f>Sheet1!$B$2:$B$3</c:f>
              <c:numCache>
                <c:formatCode>_(* #,##0_);_(* \(#,##0\);_(* "-"??_);_(@_)</c:formatCode>
                <c:ptCount val="2"/>
                <c:pt idx="0">
                  <c:v>2692.85</c:v>
                </c:pt>
                <c:pt idx="1">
                  <c:v>968.41023999999993</c:v>
                </c:pt>
              </c:numCache>
            </c:numRef>
          </c:val>
          <c:extLst>
            <c:ext xmlns:c16="http://schemas.microsoft.com/office/drawing/2014/chart" uri="{C3380CC4-5D6E-409C-BE32-E72D297353CC}">
              <c16:uniqueId val="{00000002-6C53-494F-8FC6-013ADB17B065}"/>
            </c:ext>
          </c:extLst>
        </c:ser>
        <c:ser>
          <c:idx val="1"/>
          <c:order val="1"/>
          <c:tx>
            <c:strRef>
              <c:f>Sheet1!$C$1</c:f>
              <c:strCache>
                <c:ptCount val="1"/>
                <c:pt idx="0">
                  <c:v>DWH</c:v>
                </c:pt>
              </c:strCache>
            </c:strRef>
          </c:tx>
          <c:spPr>
            <a:solidFill>
              <a:srgbClr val="FFC000"/>
            </a:solidFill>
            <a:ln w="12700">
              <a:noFill/>
            </a:ln>
          </c:spPr>
          <c:invertIfNegative val="0"/>
          <c:dLbls>
            <c:dLbl>
              <c:idx val="0"/>
              <c:layout>
                <c:manualLayout>
                  <c:x val="-8.8321538086303816E-2"/>
                  <c:y val="-4.9962115340887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3F-9742-A7DD-984CE10EA3F9}"/>
                </c:ext>
              </c:extLst>
            </c:dLbl>
            <c:dLbl>
              <c:idx val="1"/>
              <c:layout>
                <c:manualLayout>
                  <c:x val="-8.5167197440364453E-2"/>
                  <c:y val="-1.355389574676844E-2"/>
                </c:manualLayout>
              </c:layou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53-494F-8FC6-013ADB17B065}"/>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4-6C53-494F-8FC6-013ADB17B065}"/>
            </c:ext>
          </c:extLst>
        </c:ser>
        <c:dLbls>
          <c:showLegendKey val="0"/>
          <c:showVal val="0"/>
          <c:showCatName val="0"/>
          <c:showSerName val="0"/>
          <c:showPercent val="0"/>
          <c:showBubbleSize val="0"/>
        </c:dLbls>
        <c:gapWidth val="70"/>
        <c:overlap val="100"/>
        <c:axId val="636444672"/>
        <c:axId val="634673920"/>
      </c:barChart>
      <c:lineChart>
        <c:grouping val="standard"/>
        <c:varyColors val="0"/>
        <c:ser>
          <c:idx val="2"/>
          <c:order val="2"/>
          <c:tx>
            <c:strRef>
              <c:f>Sheet1!$D$1</c:f>
              <c:strCache>
                <c:ptCount val="1"/>
                <c:pt idx="0">
                  <c:v>Total</c:v>
                </c:pt>
              </c:strCache>
            </c:strRef>
          </c:tx>
          <c:spPr>
            <a:ln>
              <a:noFill/>
            </a:ln>
          </c:spPr>
          <c:marker>
            <c:symbol val="none"/>
          </c:marker>
          <c:dLbls>
            <c:dLbl>
              <c:idx val="0"/>
              <c:layout>
                <c:manualLayout>
                  <c:x val="-8.201285679442491E-2"/>
                  <c:y val="0.129901499886306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3F-9742-A7DD-984CE10EA3F9}"/>
                </c:ext>
              </c:extLst>
            </c:dLbl>
            <c:dLbl>
              <c:idx val="1"/>
              <c:layout>
                <c:manualLayout>
                  <c:x val="-6.308681291878851E-2"/>
                  <c:y val="7.4943173011330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3F-9742-A7DD-984CE10EA3F9}"/>
                </c:ext>
              </c:extLst>
            </c:dLbl>
            <c:spPr>
              <a:noFill/>
              <a:ln>
                <a:noFill/>
              </a:ln>
              <a:effectLst/>
            </c:spPr>
            <c:txPr>
              <a:bodyPr wrap="square" lIns="38100" tIns="19050" rIns="38100" bIns="19050" anchor="ctr">
                <a:spAutoFit/>
              </a:bodyPr>
              <a:lstStyle/>
              <a:p>
                <a:pPr>
                  <a:defRPr sz="12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#,##0_);_(* \(#,##0\);_(* "-"??_);_(@_)</c:formatCode>
                <c:ptCount val="2"/>
                <c:pt idx="0">
                  <c:v>2692.85</c:v>
                </c:pt>
                <c:pt idx="1">
                  <c:v>968.41023999999993</c:v>
                </c:pt>
              </c:numCache>
            </c:numRef>
          </c:val>
          <c:smooth val="0"/>
          <c:extLst>
            <c:ext xmlns:c16="http://schemas.microsoft.com/office/drawing/2014/chart" uri="{C3380CC4-5D6E-409C-BE32-E72D297353CC}">
              <c16:uniqueId val="{00000001-BF3F-9742-A7DD-984CE10EA3F9}"/>
            </c:ext>
          </c:extLst>
        </c:ser>
        <c:dLbls>
          <c:showLegendKey val="0"/>
          <c:showVal val="0"/>
          <c:showCatName val="0"/>
          <c:showSerName val="0"/>
          <c:showPercent val="0"/>
          <c:showBubbleSize val="0"/>
        </c:dLbls>
        <c:marker val="1"/>
        <c:smooth val="0"/>
        <c:axId val="636444672"/>
        <c:axId val="634673920"/>
      </c:lineChart>
      <c:lineChart>
        <c:grouping val="standard"/>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5.9932472272848973E-2"/>
                  <c:y val="-6.8504354572084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E9-4811-AA2D-16E4501DEC88}"/>
                </c:ext>
              </c:extLst>
            </c:dLbl>
            <c:dLbl>
              <c:idx val="1"/>
              <c:layout>
                <c:manualLayout>
                  <c:x val="-6.9395494210667236E-2"/>
                  <c:y val="-7.993938454541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E9-4811-AA2D-16E4501DEC88}"/>
                </c:ext>
              </c:extLst>
            </c:dLbl>
            <c:spPr>
              <a:noFill/>
              <a:ln>
                <a:noFill/>
              </a:ln>
              <a:effectLst/>
            </c:spPr>
            <c:txPr>
              <a:bodyPr/>
              <a:lstStyle/>
              <a:p>
                <a:pPr algn="ctr">
                  <a:defRPr lang="en-IN" sz="12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0.0%</c:formatCode>
                <c:ptCount val="2"/>
                <c:pt idx="0">
                  <c:v>8.2813124634828872E-2</c:v>
                </c:pt>
                <c:pt idx="1">
                  <c:v>4.0353510088377523E-2</c:v>
                </c:pt>
              </c:numCache>
            </c:numRef>
          </c:val>
          <c:smooth val="0"/>
          <c:extLst>
            <c:ext xmlns:c16="http://schemas.microsoft.com/office/drawing/2014/chart" uri="{C3380CC4-5D6E-409C-BE32-E72D297353CC}">
              <c16:uniqueId val="{00000004-0AE9-4811-AA2D-16E4501DEC88}"/>
            </c:ext>
          </c:extLst>
        </c:ser>
        <c:dLbls>
          <c:showLegendKey val="0"/>
          <c:showVal val="0"/>
          <c:showCatName val="0"/>
          <c:showSerName val="0"/>
          <c:showPercent val="0"/>
          <c:showBubbleSize val="0"/>
        </c:dLbls>
        <c:marker val="1"/>
        <c:smooth val="0"/>
        <c:axId val="636446208"/>
        <c:axId val="634674496"/>
      </c:lineChart>
      <c:catAx>
        <c:axId val="636444672"/>
        <c:scaling>
          <c:orientation val="minMax"/>
        </c:scaling>
        <c:delete val="0"/>
        <c:axPos val="b"/>
        <c:numFmt formatCode="General" sourceLinked="0"/>
        <c:majorTickMark val="none"/>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4673920"/>
        <c:crosses val="autoZero"/>
        <c:auto val="1"/>
        <c:lblAlgn val="ctr"/>
        <c:lblOffset val="100"/>
        <c:noMultiLvlLbl val="0"/>
      </c:catAx>
      <c:valAx>
        <c:axId val="634673920"/>
        <c:scaling>
          <c:orientation val="minMax"/>
          <c:max val="5000"/>
          <c:min val="0"/>
        </c:scaling>
        <c:delete val="0"/>
        <c:axPos val="l"/>
        <c:numFmt formatCode="_(* #,##0_);_(* \(#,##0\);_(* &quot;-&quot;??_);_(@_)"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6444672"/>
        <c:crosses val="autoZero"/>
        <c:crossBetween val="between"/>
        <c:majorUnit val="3000"/>
      </c:valAx>
      <c:valAx>
        <c:axId val="634674496"/>
        <c:scaling>
          <c:orientation val="minMax"/>
          <c:max val="0.13"/>
          <c:min val="2.0000000000000004E-2"/>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636446208"/>
        <c:crosses val="max"/>
        <c:crossBetween val="between"/>
      </c:valAx>
      <c:catAx>
        <c:axId val="636446208"/>
        <c:scaling>
          <c:orientation val="minMax"/>
        </c:scaling>
        <c:delete val="1"/>
        <c:axPos val="b"/>
        <c:numFmt formatCode="General" sourceLinked="1"/>
        <c:majorTickMark val="out"/>
        <c:minorTickMark val="none"/>
        <c:tickLblPos val="nextTo"/>
        <c:crossAx val="634674496"/>
        <c:crosses val="autoZero"/>
        <c:auto val="1"/>
        <c:lblAlgn val="ctr"/>
        <c:lblOffset val="100"/>
        <c:noMultiLvlLbl val="0"/>
      </c:catAx>
    </c:plotArea>
    <c:legend>
      <c:legendPos val="l"/>
      <c:legendEntry>
        <c:idx val="0"/>
        <c:delete val="1"/>
      </c:legendEntry>
      <c:legendEntry>
        <c:idx val="1"/>
        <c:delete val="1"/>
      </c:legendEntry>
      <c:layout>
        <c:manualLayout>
          <c:xMode val="edge"/>
          <c:yMode val="edge"/>
          <c:x val="6.3086812918788399E-2"/>
          <c:y val="0.64223388092336287"/>
          <c:w val="0.26139226138406507"/>
          <c:h val="8.5251498273356499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555593128487"/>
          <c:y val="0.5168834428993424"/>
          <c:w val="0.60611038115750759"/>
          <c:h val="0.27447877776575802"/>
        </c:manualLayout>
      </c:layout>
      <c:barChart>
        <c:barDir val="col"/>
        <c:grouping val="stacked"/>
        <c:varyColors val="0"/>
        <c:ser>
          <c:idx val="0"/>
          <c:order val="0"/>
          <c:tx>
            <c:strRef>
              <c:f>Sheet1!$B$1</c:f>
              <c:strCache>
                <c:ptCount val="1"/>
                <c:pt idx="0">
                  <c:v>PAT (concern Share)</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EBC6-AE48-A491-9F15E4DAACFE}"/>
              </c:ext>
            </c:extLst>
          </c:dPt>
          <c:dPt>
            <c:idx val="1"/>
            <c:invertIfNegative val="0"/>
            <c:bubble3D val="0"/>
            <c:extLst>
              <c:ext xmlns:c16="http://schemas.microsoft.com/office/drawing/2014/chart" uri="{C3380CC4-5D6E-409C-BE32-E72D297353CC}">
                <c16:uniqueId val="{00000001-EBC6-AE48-A491-9F15E4DAACFE}"/>
              </c:ext>
            </c:extLst>
          </c:dPt>
          <c:dLbls>
            <c:dLbl>
              <c:idx val="0"/>
              <c:layout>
                <c:manualLayout>
                  <c:x val="1.7962127349502831E-2"/>
                  <c:y val="-1.9147823838512896E-2"/>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6-AE48-A491-9F15E4DAACFE}"/>
                </c:ext>
              </c:extLst>
            </c:dLbl>
            <c:dLbl>
              <c:idx val="1"/>
              <c:layout>
                <c:manualLayout>
                  <c:x val="1.1099746097551041E-2"/>
                  <c:y val="4.7869559596283333E-3"/>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6-AE48-A491-9F15E4DAACFE}"/>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H1 FY 2019-20</c:v>
                </c:pt>
                <c:pt idx="1">
                  <c:v>H1 FY 2020-21</c:v>
                </c:pt>
              </c:strCache>
            </c:strRef>
          </c:cat>
          <c:val>
            <c:numRef>
              <c:f>Sheet1!$B$2:$B$3</c:f>
              <c:numCache>
                <c:formatCode>_(* #,##0_);_(* \(#,##0\);_(* "-"??_);_(@_)</c:formatCode>
                <c:ptCount val="2"/>
                <c:pt idx="0">
                  <c:v>716.16</c:v>
                </c:pt>
                <c:pt idx="1">
                  <c:v>-472.85</c:v>
                </c:pt>
              </c:numCache>
            </c:numRef>
          </c:val>
          <c:extLst>
            <c:ext xmlns:c16="http://schemas.microsoft.com/office/drawing/2014/chart" uri="{C3380CC4-5D6E-409C-BE32-E72D297353CC}">
              <c16:uniqueId val="{00000002-EBC6-AE48-A491-9F15E4DAACFE}"/>
            </c:ext>
          </c:extLst>
        </c:ser>
        <c:ser>
          <c:idx val="2"/>
          <c:order val="1"/>
          <c:tx>
            <c:strRef>
              <c:f>Sheet1!$C$1</c:f>
              <c:strCache>
                <c:ptCount val="1"/>
                <c:pt idx="0">
                  <c:v>Exceptional costs</c:v>
                </c:pt>
              </c:strCache>
            </c:strRef>
          </c:tx>
          <c:spPr>
            <a:solidFill>
              <a:srgbClr val="F5C242"/>
            </a:solidFill>
            <a:ln>
              <a:noFill/>
            </a:ln>
          </c:spPr>
          <c:invertIfNegative val="0"/>
          <c:dLbls>
            <c:dLbl>
              <c:idx val="1"/>
              <c:layout>
                <c:manualLayout>
                  <c:x val="-0.10947463796729684"/>
                  <c:y val="-2.39351567238072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62-F14F-8CFC-87B2B55D9DED}"/>
                </c:ext>
              </c:extLst>
            </c:dLbl>
            <c:spPr>
              <a:noFill/>
              <a:ln>
                <a:noFill/>
              </a:ln>
              <a:effectLst/>
            </c:spPr>
            <c:txPr>
              <a:bodyPr/>
              <a:lstStyle/>
              <a:p>
                <a:pPr algn="ctr" rtl="0">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_(* #,##0_);_(* \(#,##0\);_(* "-"??_);_(@_)</c:formatCode>
                <c:ptCount val="2"/>
                <c:pt idx="1">
                  <c:v>35.121042000000003</c:v>
                </c:pt>
              </c:numCache>
            </c:numRef>
          </c:val>
          <c:extLst>
            <c:ext xmlns:c16="http://schemas.microsoft.com/office/drawing/2014/chart" uri="{C3380CC4-5D6E-409C-BE32-E72D297353CC}">
              <c16:uniqueId val="{00000005-EBC6-AE48-A491-9F15E4DAACFE}"/>
            </c:ext>
          </c:extLst>
        </c:ser>
        <c:dLbls>
          <c:showLegendKey val="0"/>
          <c:showVal val="0"/>
          <c:showCatName val="0"/>
          <c:showSerName val="0"/>
          <c:showPercent val="0"/>
          <c:showBubbleSize val="0"/>
        </c:dLbls>
        <c:gapWidth val="60"/>
        <c:overlap val="100"/>
        <c:axId val="636447744"/>
        <c:axId val="635569280"/>
      </c:barChart>
      <c:lineChart>
        <c:grouping val="standard"/>
        <c:varyColors val="0"/>
        <c:ser>
          <c:idx val="3"/>
          <c:order val="2"/>
          <c:tx>
            <c:strRef>
              <c:f>Sheet1!$D$1</c:f>
              <c:strCache>
                <c:ptCount val="1"/>
                <c:pt idx="0">
                  <c:v>Total</c:v>
                </c:pt>
              </c:strCache>
            </c:strRef>
          </c:tx>
          <c:spPr>
            <a:ln>
              <a:noFill/>
            </a:ln>
          </c:spPr>
          <c:marker>
            <c:symbol val="none"/>
          </c:marker>
          <c:dLbls>
            <c:dLbl>
              <c:idx val="0"/>
              <c:layout>
                <c:manualLayout>
                  <c:x val="-7.5440934867911896E-2"/>
                  <c:y val="-4.308260363665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62-F14F-8CFC-87B2B55D9DED}"/>
                </c:ext>
              </c:extLst>
            </c:dLbl>
            <c:dLbl>
              <c:idx val="1"/>
              <c:layout>
                <c:manualLayout>
                  <c:x val="-8.6218211277613588E-2"/>
                  <c:y val="-0.10531340803748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62-F14F-8CFC-87B2B55D9DED}"/>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#,##0_);_(* \(#,##0\);_(* "-"??_);_(@_)</c:formatCode>
                <c:ptCount val="2"/>
                <c:pt idx="0">
                  <c:v>716.16</c:v>
                </c:pt>
                <c:pt idx="1">
                  <c:v>-437.72895800000003</c:v>
                </c:pt>
              </c:numCache>
            </c:numRef>
          </c:val>
          <c:smooth val="0"/>
          <c:extLst>
            <c:ext xmlns:c16="http://schemas.microsoft.com/office/drawing/2014/chart" uri="{C3380CC4-5D6E-409C-BE32-E72D297353CC}">
              <c16:uniqueId val="{00000006-EBC6-AE48-A491-9F15E4DAACFE}"/>
            </c:ext>
          </c:extLst>
        </c:ser>
        <c:dLbls>
          <c:showLegendKey val="0"/>
          <c:showVal val="0"/>
          <c:showCatName val="0"/>
          <c:showSerName val="0"/>
          <c:showPercent val="0"/>
          <c:showBubbleSize val="0"/>
        </c:dLbls>
        <c:marker val="1"/>
        <c:smooth val="0"/>
        <c:axId val="636447744"/>
        <c:axId val="635569280"/>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EBC6-AE48-A491-9F15E4DAACFE}"/>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C6-AE48-A491-9F15E4DAACFE}"/>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0%</c:formatCode>
                <c:ptCount val="2"/>
                <c:pt idx="1">
                  <c:v>-1.6602574843610367</c:v>
                </c:pt>
              </c:numCache>
            </c:numRef>
          </c:val>
          <c:smooth val="0"/>
          <c:extLst>
            <c:ext xmlns:c16="http://schemas.microsoft.com/office/drawing/2014/chart" uri="{C3380CC4-5D6E-409C-BE32-E72D297353CC}">
              <c16:uniqueId val="{00000009-EBC6-AE48-A491-9F15E4DAACFE}"/>
            </c:ext>
          </c:extLst>
        </c:ser>
        <c:dLbls>
          <c:showLegendKey val="0"/>
          <c:showVal val="0"/>
          <c:showCatName val="0"/>
          <c:showSerName val="0"/>
          <c:showPercent val="0"/>
          <c:showBubbleSize val="0"/>
        </c:dLbls>
        <c:marker val="1"/>
        <c:smooth val="0"/>
        <c:axId val="636448256"/>
        <c:axId val="635569856"/>
      </c:lineChart>
      <c:catAx>
        <c:axId val="636447744"/>
        <c:scaling>
          <c:orientation val="minMax"/>
        </c:scaling>
        <c:delete val="0"/>
        <c:axPos val="b"/>
        <c:numFmt formatCode="General" sourceLinked="0"/>
        <c:majorTickMark val="out"/>
        <c:minorTickMark val="none"/>
        <c:tickLblPos val="nextTo"/>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5569280"/>
        <c:crosses val="autoZero"/>
        <c:auto val="1"/>
        <c:lblAlgn val="ctr"/>
        <c:lblOffset val="500"/>
        <c:noMultiLvlLbl val="0"/>
      </c:catAx>
      <c:valAx>
        <c:axId val="635569280"/>
        <c:scaling>
          <c:orientation val="minMax"/>
          <c:max val="1200"/>
          <c:min val="-80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636447744"/>
        <c:crosses val="autoZero"/>
        <c:crossBetween val="between"/>
        <c:majorUnit val="200"/>
      </c:valAx>
      <c:valAx>
        <c:axId val="635569856"/>
        <c:scaling>
          <c:orientation val="minMax"/>
        </c:scaling>
        <c:delete val="0"/>
        <c:axPos val="r"/>
        <c:numFmt formatCode="0%" sourceLinked="1"/>
        <c:majorTickMark val="none"/>
        <c:minorTickMark val="none"/>
        <c:tickLblPos val="none"/>
        <c:spPr>
          <a:ln>
            <a:noFill/>
          </a:ln>
        </c:spPr>
        <c:crossAx val="636448256"/>
        <c:crosses val="max"/>
        <c:crossBetween val="between"/>
      </c:valAx>
      <c:catAx>
        <c:axId val="636448256"/>
        <c:scaling>
          <c:orientation val="minMax"/>
        </c:scaling>
        <c:delete val="1"/>
        <c:axPos val="t"/>
        <c:numFmt formatCode="General" sourceLinked="1"/>
        <c:majorTickMark val="out"/>
        <c:minorTickMark val="none"/>
        <c:tickLblPos val="nextTo"/>
        <c:crossAx val="635569856"/>
        <c:crosses val="max"/>
        <c:auto val="1"/>
        <c:lblAlgn val="ctr"/>
        <c:lblOffset val="100"/>
        <c:noMultiLvlLbl val="0"/>
      </c:catAx>
      <c:spPr>
        <a:ln>
          <a:noFill/>
        </a:ln>
      </c:spPr>
    </c:plotArea>
    <c:legend>
      <c:legendPos val="r"/>
      <c:legendEntry>
        <c:idx val="2"/>
        <c:delete val="1"/>
      </c:legendEntry>
      <c:legendEntry>
        <c:idx val="3"/>
        <c:delete val="1"/>
      </c:legendEntry>
      <c:layout>
        <c:manualLayout>
          <c:xMode val="edge"/>
          <c:yMode val="edge"/>
          <c:x val="0.74858815449632354"/>
          <c:y val="0.53424765448581124"/>
          <c:w val="0.23867559555328005"/>
          <c:h val="0.18042602400338029"/>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537839917460592"/>
          <c:y val="0.26207647272186524"/>
          <c:w val="0.66700246734015567"/>
          <c:h val="0.55160693112230652"/>
        </c:manualLayout>
      </c:layout>
      <c:barChart>
        <c:barDir val="col"/>
        <c:grouping val="stacked"/>
        <c:varyColors val="0"/>
        <c:ser>
          <c:idx val="0"/>
          <c:order val="0"/>
          <c:tx>
            <c:strRef>
              <c:f>Sheet1!$B$1</c:f>
              <c:strCache>
                <c:ptCount val="1"/>
                <c:pt idx="0">
                  <c:v>MSSL consol</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6C53-494F-8FC6-013ADB17B065}"/>
              </c:ext>
            </c:extLst>
          </c:dPt>
          <c:dPt>
            <c:idx val="1"/>
            <c:invertIfNegative val="0"/>
            <c:bubble3D val="0"/>
            <c:extLst>
              <c:ext xmlns:c16="http://schemas.microsoft.com/office/drawing/2014/chart" uri="{C3380CC4-5D6E-409C-BE32-E72D297353CC}">
                <c16:uniqueId val="{00000001-6C53-494F-8FC6-013ADB17B065}"/>
              </c:ext>
            </c:extLst>
          </c:dPt>
          <c:dLbls>
            <c:dLbl>
              <c:idx val="0"/>
              <c:layout>
                <c:manualLayout>
                  <c:x val="-9.9051263748081947E-4"/>
                  <c:y val="-3.3868806566359523E-2"/>
                </c:manualLayout>
              </c:layout>
              <c:spPr>
                <a:noFill/>
                <a:ln>
                  <a:noFill/>
                </a:ln>
                <a:effectLst/>
              </c:spPr>
              <c:txPr>
                <a:bodyPr/>
                <a:lstStyle/>
                <a:p>
                  <a:pPr algn="ctr" rtl="0">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53-494F-8FC6-013ADB17B065}"/>
                </c:ext>
              </c:extLst>
            </c:dLbl>
            <c:dLbl>
              <c:idx val="1"/>
              <c:layout>
                <c:manualLayout>
                  <c:x val="-3.3008808806720384E-4"/>
                  <c:y val="-3.96065817809015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53-494F-8FC6-013ADB17B065}"/>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#,##0_);_(* \(#,##0\);_(* "-"??_);_(@_)</c:formatCode>
                <c:ptCount val="2"/>
                <c:pt idx="0">
                  <c:v>1389.77</c:v>
                </c:pt>
                <c:pt idx="1">
                  <c:v>1553.4902400000001</c:v>
                </c:pt>
              </c:numCache>
            </c:numRef>
          </c:val>
          <c:extLst>
            <c:ext xmlns:c16="http://schemas.microsoft.com/office/drawing/2014/chart" uri="{C3380CC4-5D6E-409C-BE32-E72D297353CC}">
              <c16:uniqueId val="{00000002-6C53-494F-8FC6-013ADB17B065}"/>
            </c:ext>
          </c:extLst>
        </c:ser>
        <c:dLbls>
          <c:showLegendKey val="0"/>
          <c:showVal val="0"/>
          <c:showCatName val="0"/>
          <c:showSerName val="0"/>
          <c:showPercent val="0"/>
          <c:showBubbleSize val="0"/>
        </c:dLbls>
        <c:gapWidth val="70"/>
        <c:overlap val="100"/>
        <c:axId val="143579136"/>
        <c:axId val="142753088"/>
      </c:barChart>
      <c:scatterChart>
        <c:scatterStyle val="lineMarker"/>
        <c:varyColors val="0"/>
        <c:ser>
          <c:idx val="1"/>
          <c:order val="1"/>
          <c:tx>
            <c:strRef>
              <c:f>Sheet1!$D$1</c:f>
              <c:strCache>
                <c:ptCount val="1"/>
                <c:pt idx="0">
                  <c:v>% of Revenue</c:v>
                </c:pt>
              </c:strCache>
            </c:strRef>
          </c:tx>
          <c:spPr>
            <a:ln w="28575">
              <a:noFill/>
            </a:ln>
          </c:spPr>
          <c:marker>
            <c:symbol val="circle"/>
            <c:size val="6"/>
            <c:spPr>
              <a:solidFill>
                <a:srgbClr val="C00000"/>
              </a:solidFill>
              <a:ln>
                <a:noFill/>
              </a:ln>
            </c:spPr>
          </c:marker>
          <c:dLbls>
            <c:dLbl>
              <c:idx val="0"/>
              <c:layout>
                <c:manualLayout>
                  <c:x val="-6.9395494210667236E-2"/>
                  <c:y val="-7.8242246233761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4B-4826-9E7C-C52DE2FEBF29}"/>
                </c:ext>
              </c:extLst>
            </c:dLbl>
            <c:dLbl>
              <c:idx val="1"/>
              <c:layout>
                <c:manualLayout>
                  <c:x val="-9.1475878732243179E-2"/>
                  <c:y val="-6.8309226940516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4B-4826-9E7C-C52DE2FEBF29}"/>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Sheet1!$D$2:$D$3</c:f>
              <c:numCache>
                <c:formatCode>0.0%</c:formatCode>
                <c:ptCount val="2"/>
                <c:pt idx="0">
                  <c:v>8.7819054839524888E-2</c:v>
                </c:pt>
                <c:pt idx="1">
                  <c:v>9.982644468727904E-2</c:v>
                </c:pt>
              </c:numCache>
            </c:numRef>
          </c:yVal>
          <c:smooth val="0"/>
          <c:extLst>
            <c:ext xmlns:c16="http://schemas.microsoft.com/office/drawing/2014/chart" uri="{C3380CC4-5D6E-409C-BE32-E72D297353CC}">
              <c16:uniqueId val="{00000004-A04B-4826-9E7C-C52DE2FEBF29}"/>
            </c:ext>
          </c:extLst>
        </c:ser>
        <c:dLbls>
          <c:showLegendKey val="0"/>
          <c:showVal val="0"/>
          <c:showCatName val="0"/>
          <c:showSerName val="0"/>
          <c:showPercent val="0"/>
          <c:showBubbleSize val="0"/>
        </c:dLbls>
        <c:axId val="142770752"/>
        <c:axId val="142770176"/>
      </c:scatterChart>
      <c:catAx>
        <c:axId val="143579136"/>
        <c:scaling>
          <c:orientation val="minMax"/>
        </c:scaling>
        <c:delete val="0"/>
        <c:axPos val="b"/>
        <c:numFmt formatCode="General" sourceLinked="0"/>
        <c:majorTickMark val="none"/>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753088"/>
        <c:crosses val="autoZero"/>
        <c:auto val="1"/>
        <c:lblAlgn val="ctr"/>
        <c:lblOffset val="100"/>
        <c:noMultiLvlLbl val="0"/>
      </c:catAx>
      <c:valAx>
        <c:axId val="142753088"/>
        <c:scaling>
          <c:orientation val="minMax"/>
          <c:max val="2000"/>
          <c:min val="0"/>
        </c:scaling>
        <c:delete val="0"/>
        <c:axPos val="l"/>
        <c:numFmt formatCode="_(* #,##0_);_(* \(#,##0\);_(* &quot;-&quot;??_);_(@_)"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3579136"/>
        <c:crosses val="autoZero"/>
        <c:crossBetween val="between"/>
        <c:majorUnit val="3000"/>
      </c:valAx>
      <c:valAx>
        <c:axId val="142770176"/>
        <c:scaling>
          <c:orientation val="minMax"/>
          <c:min val="0"/>
        </c:scaling>
        <c:delete val="0"/>
        <c:axPos val="r"/>
        <c:numFmt formatCode="0.0%" sourceLinked="1"/>
        <c:majorTickMark val="out"/>
        <c:minorTickMark val="none"/>
        <c:tickLblPos val="nextTo"/>
        <c:spPr>
          <a:noFill/>
          <a:ln>
            <a:noFill/>
          </a:ln>
        </c:spPr>
        <c:txPr>
          <a:bodyPr/>
          <a:lstStyle/>
          <a:p>
            <a:pPr>
              <a:defRPr sz="200">
                <a:solidFill>
                  <a:schemeClr val="bg1"/>
                </a:solidFill>
              </a:defRPr>
            </a:pPr>
            <a:endParaRPr lang="en-US"/>
          </a:p>
        </c:txPr>
        <c:crossAx val="142770752"/>
        <c:crosses val="max"/>
        <c:crossBetween val="midCat"/>
      </c:valAx>
      <c:valAx>
        <c:axId val="142770752"/>
        <c:scaling>
          <c:orientation val="minMax"/>
        </c:scaling>
        <c:delete val="1"/>
        <c:axPos val="b"/>
        <c:majorTickMark val="out"/>
        <c:minorTickMark val="none"/>
        <c:tickLblPos val="nextTo"/>
        <c:crossAx val="142770176"/>
        <c:crosses val="autoZero"/>
        <c:crossBetween val="midCat"/>
      </c:valAx>
    </c:plotArea>
    <c:legend>
      <c:legendPos val="l"/>
      <c:legendEntry>
        <c:idx val="0"/>
        <c:delete val="1"/>
      </c:legendEntry>
      <c:layout>
        <c:manualLayout>
          <c:xMode val="edge"/>
          <c:yMode val="edge"/>
          <c:x val="8.201285679442491E-2"/>
          <c:y val="0.62356417928767405"/>
          <c:w val="0.22177125913827389"/>
          <c:h val="0.1441186722194116"/>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92295123112955"/>
          <c:y val="0.50252257502045761"/>
          <c:w val="0.73686542530212573"/>
          <c:h val="0.28883964564464282"/>
        </c:manualLayout>
      </c:layout>
      <c:barChart>
        <c:barDir val="col"/>
        <c:grouping val="stacked"/>
        <c:varyColors val="0"/>
        <c:ser>
          <c:idx val="0"/>
          <c:order val="0"/>
          <c:tx>
            <c:strRef>
              <c:f>Sheet1!$B$1</c:f>
              <c:strCache>
                <c:ptCount val="1"/>
                <c:pt idx="0">
                  <c:v>MSSL Consol</c:v>
                </c:pt>
              </c:strCache>
            </c:strRef>
          </c:tx>
          <c:spPr>
            <a:solidFill>
              <a:srgbClr val="8B0304">
                <a:lumMod val="40000"/>
                <a:lumOff val="60000"/>
              </a:srgbClr>
            </a:solidFill>
            <a:ln>
              <a:noFill/>
            </a:ln>
            <a:effectLst/>
          </c:spPr>
          <c:invertIfNegative val="0"/>
          <c:dPt>
            <c:idx val="0"/>
            <c:invertIfNegative val="0"/>
            <c:bubble3D val="0"/>
            <c:extLst>
              <c:ext xmlns:c16="http://schemas.microsoft.com/office/drawing/2014/chart" uri="{C3380CC4-5D6E-409C-BE32-E72D297353CC}">
                <c16:uniqueId val="{00000000-4A41-9E47-8254-7B2E3448072D}"/>
              </c:ext>
            </c:extLst>
          </c:dPt>
          <c:dPt>
            <c:idx val="1"/>
            <c:invertIfNegative val="0"/>
            <c:bubble3D val="0"/>
            <c:extLst>
              <c:ext xmlns:c16="http://schemas.microsoft.com/office/drawing/2014/chart" uri="{C3380CC4-5D6E-409C-BE32-E72D297353CC}">
                <c16:uniqueId val="{00000001-4A41-9E47-8254-7B2E3448072D}"/>
              </c:ext>
            </c:extLst>
          </c:dPt>
          <c:dLbls>
            <c:dLbl>
              <c:idx val="0"/>
              <c:layout>
                <c:manualLayout>
                  <c:x val="0"/>
                  <c:y val="-0.1483956347484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1-9E47-8254-7B2E3448072D}"/>
                </c:ext>
              </c:extLst>
            </c:dLbl>
            <c:dLbl>
              <c:idx val="1"/>
              <c:layout>
                <c:manualLayout>
                  <c:x val="-1.0183335072308687E-2"/>
                  <c:y val="8.6166338050306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41-9E47-8254-7B2E3448072D}"/>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#,##0_);_(* \(#,##0\);_(* "-"??_);_(@_)</c:formatCode>
                <c:ptCount val="2"/>
                <c:pt idx="0">
                  <c:v>1138.3599999999999</c:v>
                </c:pt>
                <c:pt idx="1">
                  <c:v>-705.08</c:v>
                </c:pt>
              </c:numCache>
            </c:numRef>
          </c:val>
          <c:extLst>
            <c:ext xmlns:c16="http://schemas.microsoft.com/office/drawing/2014/chart" uri="{C3380CC4-5D6E-409C-BE32-E72D297353CC}">
              <c16:uniqueId val="{00000002-4A41-9E47-8254-7B2E3448072D}"/>
            </c:ext>
          </c:extLst>
        </c:ser>
        <c:ser>
          <c:idx val="2"/>
          <c:order val="1"/>
          <c:tx>
            <c:strRef>
              <c:f>Sheet1!$C$1</c:f>
              <c:strCache>
                <c:ptCount val="1"/>
                <c:pt idx="0">
                  <c:v>Start up cost</c:v>
                </c:pt>
              </c:strCache>
            </c:strRef>
          </c:tx>
          <c:spPr>
            <a:solidFill>
              <a:srgbClr val="F5C242"/>
            </a:solidFill>
            <a:ln>
              <a:noFill/>
            </a:ln>
          </c:spPr>
          <c:invertIfNegative val="0"/>
          <c:dLbls>
            <c:dLbl>
              <c:idx val="1"/>
              <c:layout>
                <c:manualLayout>
                  <c:x val="0"/>
                  <c:y val="-4.3082603636654213E-2"/>
                </c:manualLayout>
              </c:layout>
              <c:spPr>
                <a:noFill/>
                <a:ln>
                  <a:noFill/>
                </a:ln>
                <a:effectLst/>
              </c:spPr>
              <c:txPr>
                <a:bodyPr/>
                <a:lstStyle/>
                <a:p>
                  <a:pPr algn="ctr" rtl="0">
                    <a:defRPr lang="en-IN"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41-9E47-8254-7B2E3448072D}"/>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4-4A41-9E47-8254-7B2E3448072D}"/>
            </c:ext>
          </c:extLst>
        </c:ser>
        <c:dLbls>
          <c:showLegendKey val="0"/>
          <c:showVal val="0"/>
          <c:showCatName val="0"/>
          <c:showSerName val="0"/>
          <c:showPercent val="0"/>
          <c:showBubbleSize val="0"/>
        </c:dLbls>
        <c:gapWidth val="60"/>
        <c:overlap val="100"/>
        <c:axId val="636459008"/>
        <c:axId val="635572736"/>
      </c:barChart>
      <c:lineChart>
        <c:grouping val="standard"/>
        <c:varyColors val="0"/>
        <c:ser>
          <c:idx val="3"/>
          <c:order val="2"/>
          <c:tx>
            <c:strRef>
              <c:f>Sheet1!$D$1</c:f>
              <c:strCache>
                <c:ptCount val="1"/>
                <c:pt idx="0">
                  <c:v>Total</c:v>
                </c:pt>
              </c:strCache>
            </c:strRef>
          </c:tx>
          <c:spPr>
            <a:ln>
              <a:noFill/>
            </a:ln>
          </c:spPr>
          <c:marker>
            <c:symbol val="none"/>
          </c:marker>
          <c:cat>
            <c:strRef>
              <c:f>Sheet1!$A$2:$A$3</c:f>
              <c:strCache>
                <c:ptCount val="2"/>
                <c:pt idx="0">
                  <c:v>H1 FY 2019-20</c:v>
                </c:pt>
                <c:pt idx="1">
                  <c:v>H1 FY 2020-21</c:v>
                </c:pt>
              </c:strCache>
            </c:strRef>
          </c:cat>
          <c:val>
            <c:numRef>
              <c:f>Sheet1!$D$2:$D$3</c:f>
              <c:numCache>
                <c:formatCode>_(* #,##0_);_(* \(#,##0\);_(* "-"??_);_(@_)</c:formatCode>
                <c:ptCount val="2"/>
                <c:pt idx="0">
                  <c:v>1138.3599999999999</c:v>
                </c:pt>
                <c:pt idx="1">
                  <c:v>-705.08</c:v>
                </c:pt>
              </c:numCache>
            </c:numRef>
          </c:val>
          <c:smooth val="0"/>
          <c:extLst>
            <c:ext xmlns:c16="http://schemas.microsoft.com/office/drawing/2014/chart" uri="{C3380CC4-5D6E-409C-BE32-E72D297353CC}">
              <c16:uniqueId val="{00000005-4A41-9E47-8254-7B2E3448072D}"/>
            </c:ext>
          </c:extLst>
        </c:ser>
        <c:dLbls>
          <c:showLegendKey val="0"/>
          <c:showVal val="0"/>
          <c:showCatName val="0"/>
          <c:showSerName val="0"/>
          <c:showPercent val="0"/>
          <c:showBubbleSize val="0"/>
        </c:dLbls>
        <c:marker val="1"/>
        <c:smooth val="0"/>
        <c:axId val="636459008"/>
        <c:axId val="635572736"/>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4A41-9E47-8254-7B2E3448072D}"/>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41-9E47-8254-7B2E3448072D}"/>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0%</c:formatCode>
                <c:ptCount val="2"/>
                <c:pt idx="1">
                  <c:v>-1.6193822692294177</c:v>
                </c:pt>
              </c:numCache>
            </c:numRef>
          </c:val>
          <c:smooth val="0"/>
          <c:extLst>
            <c:ext xmlns:c16="http://schemas.microsoft.com/office/drawing/2014/chart" uri="{C3380CC4-5D6E-409C-BE32-E72D297353CC}">
              <c16:uniqueId val="{00000008-4A41-9E47-8254-7B2E3448072D}"/>
            </c:ext>
          </c:extLst>
        </c:ser>
        <c:dLbls>
          <c:showLegendKey val="0"/>
          <c:showVal val="0"/>
          <c:showCatName val="0"/>
          <c:showSerName val="0"/>
          <c:showPercent val="0"/>
          <c:showBubbleSize val="0"/>
        </c:dLbls>
        <c:marker val="1"/>
        <c:smooth val="0"/>
        <c:axId val="636459520"/>
        <c:axId val="635573312"/>
      </c:lineChart>
      <c:catAx>
        <c:axId val="636459008"/>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5572736"/>
        <c:crosses val="autoZero"/>
        <c:auto val="1"/>
        <c:lblAlgn val="ctr"/>
        <c:lblOffset val="0"/>
        <c:noMultiLvlLbl val="0"/>
      </c:catAx>
      <c:valAx>
        <c:axId val="635572736"/>
        <c:scaling>
          <c:orientation val="minMax"/>
          <c:max val="1200"/>
          <c:min val="-80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636459008"/>
        <c:crosses val="autoZero"/>
        <c:crossBetween val="between"/>
        <c:majorUnit val="200"/>
      </c:valAx>
      <c:valAx>
        <c:axId val="635573312"/>
        <c:scaling>
          <c:orientation val="minMax"/>
        </c:scaling>
        <c:delete val="0"/>
        <c:axPos val="r"/>
        <c:numFmt formatCode="0%" sourceLinked="1"/>
        <c:majorTickMark val="none"/>
        <c:minorTickMark val="none"/>
        <c:tickLblPos val="none"/>
        <c:spPr>
          <a:ln>
            <a:noFill/>
          </a:ln>
        </c:spPr>
        <c:crossAx val="636459520"/>
        <c:crosses val="max"/>
        <c:crossBetween val="between"/>
      </c:valAx>
      <c:catAx>
        <c:axId val="636459520"/>
        <c:scaling>
          <c:orientation val="minMax"/>
        </c:scaling>
        <c:delete val="1"/>
        <c:axPos val="t"/>
        <c:numFmt formatCode="General" sourceLinked="1"/>
        <c:majorTickMark val="out"/>
        <c:minorTickMark val="none"/>
        <c:tickLblPos val="nextTo"/>
        <c:crossAx val="635573312"/>
        <c:crosses val="max"/>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2084543791962"/>
          <c:y val="0"/>
          <c:w val="0.7540791545620803"/>
          <c:h val="0.81383899145114302"/>
        </c:manualLayout>
      </c:layout>
      <c:barChart>
        <c:barDir val="col"/>
        <c:grouping val="stacked"/>
        <c:varyColors val="0"/>
        <c:ser>
          <c:idx val="0"/>
          <c:order val="0"/>
          <c:tx>
            <c:strRef>
              <c:f>Sheet1!$B$1</c:f>
              <c:strCache>
                <c:ptCount val="1"/>
                <c:pt idx="0">
                  <c:v>MSSL</c:v>
                </c:pt>
              </c:strCache>
            </c:strRef>
          </c:tx>
          <c:spPr>
            <a:solidFill>
              <a:srgbClr val="F1A5A8"/>
            </a:solidFill>
            <a:ln>
              <a:noFill/>
            </a:ln>
            <a:effectLst/>
          </c:spPr>
          <c:invertIfNegative val="0"/>
          <c:dLbls>
            <c:delete val="1"/>
          </c:dLbls>
          <c:cat>
            <c:strRef>
              <c:f>Sheet1!$A$2:$A$3</c:f>
              <c:strCache>
                <c:ptCount val="2"/>
                <c:pt idx="0">
                  <c:v>H1 FY 2019-20</c:v>
                </c:pt>
                <c:pt idx="1">
                  <c:v>H1 FY 2020-21</c:v>
                </c:pt>
              </c:strCache>
            </c:strRef>
          </c:cat>
          <c:val>
            <c:numRef>
              <c:f>Sheet1!$B$2:$B$3</c:f>
              <c:numCache>
                <c:formatCode>_(* #,##0_);_(* \(#,##0\);_(* "-"??_);_(@_)</c:formatCode>
                <c:ptCount val="2"/>
                <c:pt idx="0">
                  <c:v>3468.57</c:v>
                </c:pt>
                <c:pt idx="1">
                  <c:v>2145.2199999999998</c:v>
                </c:pt>
              </c:numCache>
            </c:numRef>
          </c:val>
          <c:extLst>
            <c:ext xmlns:c16="http://schemas.microsoft.com/office/drawing/2014/chart" uri="{C3380CC4-5D6E-409C-BE32-E72D297353CC}">
              <c16:uniqueId val="{00000000-5ED3-C046-AD8E-CEEA29573D89}"/>
            </c:ext>
          </c:extLst>
        </c:ser>
        <c:ser>
          <c:idx val="1"/>
          <c:order val="1"/>
          <c:tx>
            <c:strRef>
              <c:f>Sheet1!$C$1</c:f>
              <c:strCache>
                <c:ptCount val="1"/>
                <c:pt idx="0">
                  <c:v>DWH</c:v>
                </c:pt>
              </c:strCache>
            </c:strRef>
          </c:tx>
          <c:spPr>
            <a:solidFill>
              <a:srgbClr val="FFC000"/>
            </a:solidFill>
            <a:ln>
              <a:noFill/>
            </a:ln>
            <a:effectLst/>
          </c:spPr>
          <c:invertIfNegative val="0"/>
          <c:dLbls>
            <c:numFmt formatCode="#,##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1-5ED3-C046-AD8E-CEEA29573D89}"/>
            </c:ext>
          </c:extLst>
        </c:ser>
        <c:ser>
          <c:idx val="2"/>
          <c:order val="2"/>
          <c:tx>
            <c:strRef>
              <c:f>Sheet1!$D$1</c:f>
              <c:strCache>
                <c:ptCount val="1"/>
                <c:pt idx="0">
                  <c:v>Sales netted off</c:v>
                </c:pt>
              </c:strCache>
            </c:strRef>
          </c:tx>
          <c:spPr>
            <a:solidFill>
              <a:srgbClr val="FBCDA6"/>
            </a:solidFill>
            <a:ln w="127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ED3-C046-AD8E-CEEA29573D89}"/>
                </c:ext>
              </c:extLst>
            </c:dLbl>
            <c:dLbl>
              <c:idx val="1"/>
              <c:layout>
                <c:manualLayout>
                  <c:x val="-1.8184774516156701E-2"/>
                  <c:y val="-4.2514971463080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3-C046-AD8E-CEEA29573D89}"/>
                </c:ext>
              </c:extLst>
            </c:dLbl>
            <c:numFmt formatCode="#,##0" sourceLinked="0"/>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Ref>
          </c:val>
          <c:extLst>
            <c:ext xmlns:c16="http://schemas.microsoft.com/office/drawing/2014/chart" uri="{C3380CC4-5D6E-409C-BE32-E72D297353CC}">
              <c16:uniqueId val="{00000004-5ED3-C046-AD8E-CEEA29573D89}"/>
            </c:ext>
          </c:extLst>
        </c:ser>
        <c:dLbls>
          <c:showLegendKey val="0"/>
          <c:showVal val="1"/>
          <c:showCatName val="0"/>
          <c:showSerName val="0"/>
          <c:showPercent val="0"/>
          <c:showBubbleSize val="0"/>
        </c:dLbls>
        <c:gapWidth val="50"/>
        <c:overlap val="100"/>
        <c:axId val="632884736"/>
        <c:axId val="635604352"/>
      </c:barChart>
      <c:scatterChart>
        <c:scatterStyle val="lineMarker"/>
        <c:varyColors val="0"/>
        <c:ser>
          <c:idx val="3"/>
          <c:order val="3"/>
          <c:tx>
            <c:strRef>
              <c:f>Sheet1!$E$1</c:f>
              <c:strCache>
                <c:ptCount val="1"/>
                <c:pt idx="0">
                  <c:v>Total</c:v>
                </c:pt>
              </c:strCache>
            </c:strRef>
          </c:tx>
          <c:spPr>
            <a:ln w="28575">
              <a:noFill/>
            </a:ln>
          </c:spPr>
          <c:marker>
            <c:symbol val="none"/>
          </c:marker>
          <c:dLbls>
            <c:dLbl>
              <c:idx val="0"/>
              <c:layout>
                <c:manualLayout>
                  <c:x val="-9.0948573107918845E-2"/>
                  <c:y val="-4.2792187938614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D3-C046-AD8E-CEEA29573D89}"/>
                </c:ext>
              </c:extLst>
            </c:dLbl>
            <c:dLbl>
              <c:idx val="1"/>
              <c:layout>
                <c:manualLayout>
                  <c:x val="-9.422471880151348E-2"/>
                  <c:y val="-4.1769818465945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D3-C046-AD8E-CEEA29573D89}"/>
                </c:ext>
              </c:extLst>
            </c:dLbl>
            <c:spPr>
              <a:noFill/>
            </c:spPr>
            <c:txPr>
              <a:bodyPr/>
              <a:lstStyle/>
              <a:p>
                <a:pPr>
                  <a:defRPr sz="1200"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Sheet1!$E$2:$E$3</c:f>
              <c:numCache>
                <c:formatCode>_(* #,##0_);_(* \(#,##0\);_(* "-"??_);_(@_)</c:formatCode>
                <c:ptCount val="2"/>
                <c:pt idx="0">
                  <c:v>3468.57</c:v>
                </c:pt>
                <c:pt idx="1">
                  <c:v>2145.2199999999998</c:v>
                </c:pt>
              </c:numCache>
            </c:numRef>
          </c:yVal>
          <c:smooth val="0"/>
          <c:extLst>
            <c:ext xmlns:c16="http://schemas.microsoft.com/office/drawing/2014/chart" uri="{C3380CC4-5D6E-409C-BE32-E72D297353CC}">
              <c16:uniqueId val="{00000007-5ED3-C046-AD8E-CEEA29573D89}"/>
            </c:ext>
          </c:extLst>
        </c:ser>
        <c:ser>
          <c:idx val="4"/>
          <c:order val="4"/>
          <c:tx>
            <c:strRef>
              <c:f>Sheet1!$F$1</c:f>
              <c:strCache>
                <c:ptCount val="1"/>
                <c:pt idx="0">
                  <c:v>Growth</c:v>
                </c:pt>
              </c:strCache>
            </c:strRef>
          </c:tx>
          <c:spPr>
            <a:ln w="28575">
              <a:noFill/>
            </a:ln>
          </c:spPr>
          <c:marker>
            <c:symbol val="none"/>
          </c:marker>
          <c:dLbls>
            <c:dLbl>
              <c:idx val="1"/>
              <c:layout>
                <c:manualLayout>
                  <c:x val="-0.29782685292779676"/>
                  <c:y val="-0.47499299507261522"/>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D3-C046-AD8E-CEEA29573D89}"/>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Sheet1!$F$2:$F$3</c:f>
              <c:numCache>
                <c:formatCode>0%</c:formatCode>
                <c:ptCount val="2"/>
                <c:pt idx="1">
                  <c:v>-0.38166618622081294</c:v>
                </c:pt>
              </c:numCache>
            </c:numRef>
          </c:yVal>
          <c:smooth val="0"/>
          <c:extLst>
            <c:ext xmlns:c16="http://schemas.microsoft.com/office/drawing/2014/chart" uri="{C3380CC4-5D6E-409C-BE32-E72D297353CC}">
              <c16:uniqueId val="{00000009-5ED3-C046-AD8E-CEEA29573D89}"/>
            </c:ext>
          </c:extLst>
        </c:ser>
        <c:dLbls>
          <c:showLegendKey val="0"/>
          <c:showVal val="1"/>
          <c:showCatName val="0"/>
          <c:showSerName val="0"/>
          <c:showPercent val="0"/>
          <c:showBubbleSize val="0"/>
        </c:dLbls>
        <c:axId val="632884736"/>
        <c:axId val="635604352"/>
      </c:scatterChart>
      <c:catAx>
        <c:axId val="632884736"/>
        <c:scaling>
          <c:orientation val="minMax"/>
        </c:scaling>
        <c:delete val="0"/>
        <c:axPos val="b"/>
        <c:numFmt formatCode="General" sourceLinked="0"/>
        <c:majorTickMark val="none"/>
        <c:minorTickMark val="none"/>
        <c:tickLblPos val="nextTo"/>
        <c:spPr>
          <a:noFill/>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5604352"/>
        <c:crosses val="autoZero"/>
        <c:auto val="1"/>
        <c:lblAlgn val="ctr"/>
        <c:lblOffset val="100"/>
        <c:noMultiLvlLbl val="0"/>
      </c:catAx>
      <c:valAx>
        <c:axId val="635604352"/>
        <c:scaling>
          <c:orientation val="minMax"/>
          <c:max val="6000"/>
          <c:min val="0"/>
        </c:scaling>
        <c:delete val="1"/>
        <c:axPos val="l"/>
        <c:numFmt formatCode="_(* #,##0_);_(* \(#,##0\);_(* &quot;-&quot;??_);_(@_)" sourceLinked="1"/>
        <c:majorTickMark val="out"/>
        <c:minorTickMark val="none"/>
        <c:tickLblPos val="nextTo"/>
        <c:crossAx val="632884736"/>
        <c:crosses val="autoZero"/>
        <c:crossBetween val="between"/>
        <c:majorUnit val="2000"/>
        <c:minorUnit val="200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79298431432459"/>
          <c:y val="0.10719391516511495"/>
          <c:w val="0.62664251728066533"/>
          <c:h val="0.7064894886790567"/>
        </c:manualLayout>
      </c:layout>
      <c:barChart>
        <c:barDir val="col"/>
        <c:grouping val="stacked"/>
        <c:varyColors val="0"/>
        <c:ser>
          <c:idx val="0"/>
          <c:order val="0"/>
          <c:tx>
            <c:strRef>
              <c:f>Sheet1!$B$1</c:f>
              <c:strCache>
                <c:ptCount val="1"/>
                <c:pt idx="0">
                  <c:v>MSSL</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6C53-494F-8FC6-013ADB17B065}"/>
              </c:ext>
            </c:extLst>
          </c:dPt>
          <c:dPt>
            <c:idx val="1"/>
            <c:invertIfNegative val="0"/>
            <c:bubble3D val="0"/>
            <c:extLst>
              <c:ext xmlns:c16="http://schemas.microsoft.com/office/drawing/2014/chart" uri="{C3380CC4-5D6E-409C-BE32-E72D297353CC}">
                <c16:uniqueId val="{00000001-6C53-494F-8FC6-013ADB17B065}"/>
              </c:ext>
            </c:extLst>
          </c:dPt>
          <c:dLbls>
            <c:dLbl>
              <c:idx val="0"/>
              <c:layout>
                <c:manualLayout>
                  <c:x val="3.9608594717748793E-3"/>
                  <c:y val="-2.3876383498182087E-2"/>
                </c:manualLayout>
              </c:layout>
              <c:spPr>
                <a:noFill/>
                <a:ln>
                  <a:noFill/>
                </a:ln>
                <a:effectLst/>
              </c:spPr>
              <c:txPr>
                <a:bodyPr/>
                <a:lstStyle/>
                <a:p>
                  <a:pPr algn="ctr" rtl="0">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53-494F-8FC6-013ADB17B065}"/>
                </c:ext>
              </c:extLst>
            </c:dLbl>
            <c:dLbl>
              <c:idx val="1"/>
              <c:layout>
                <c:manualLayout>
                  <c:x val="-2.0781516685253992E-2"/>
                  <c:y val="3.631104918082717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53-494F-8FC6-013ADB17B065}"/>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#,##0_);_(* \(#,##0\);_(* "-"??_);_(@_)</c:formatCode>
                <c:ptCount val="2"/>
                <c:pt idx="0">
                  <c:v>588.01</c:v>
                </c:pt>
                <c:pt idx="1">
                  <c:v>176.21024</c:v>
                </c:pt>
              </c:numCache>
            </c:numRef>
          </c:val>
          <c:extLst>
            <c:ext xmlns:c16="http://schemas.microsoft.com/office/drawing/2014/chart" uri="{C3380CC4-5D6E-409C-BE32-E72D297353CC}">
              <c16:uniqueId val="{00000002-6C53-494F-8FC6-013ADB17B065}"/>
            </c:ext>
          </c:extLst>
        </c:ser>
        <c:ser>
          <c:idx val="1"/>
          <c:order val="1"/>
          <c:tx>
            <c:strRef>
              <c:f>Sheet1!$C$1</c:f>
              <c:strCache>
                <c:ptCount val="1"/>
                <c:pt idx="0">
                  <c:v>DWH</c:v>
                </c:pt>
              </c:strCache>
            </c:strRef>
          </c:tx>
          <c:spPr>
            <a:solidFill>
              <a:srgbClr val="FFC000"/>
            </a:solidFill>
            <a:ln w="12700">
              <a:noFill/>
            </a:ln>
          </c:spPr>
          <c:invertIfNegative val="0"/>
          <c:dLbls>
            <c:dLbl>
              <c:idx val="1"/>
              <c:layout>
                <c:manualLayout>
                  <c:x val="0"/>
                  <c:y val="-1.3554078639270157E-2"/>
                </c:manualLayout>
              </c:layou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53-494F-8FC6-013ADB17B065}"/>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4-6C53-494F-8FC6-013ADB17B065}"/>
            </c:ext>
          </c:extLst>
        </c:ser>
        <c:dLbls>
          <c:showLegendKey val="0"/>
          <c:showVal val="0"/>
          <c:showCatName val="0"/>
          <c:showSerName val="0"/>
          <c:showPercent val="0"/>
          <c:showBubbleSize val="0"/>
        </c:dLbls>
        <c:gapWidth val="70"/>
        <c:overlap val="100"/>
        <c:axId val="632988160"/>
        <c:axId val="635606080"/>
      </c:barChart>
      <c:scatterChart>
        <c:scatterStyle val="lineMarker"/>
        <c:varyColors val="0"/>
        <c:ser>
          <c:idx val="2"/>
          <c:order val="2"/>
          <c:tx>
            <c:strRef>
              <c:f>Sheet1!$D$1</c:f>
              <c:strCache>
                <c:ptCount val="1"/>
                <c:pt idx="0">
                  <c:v>Reported EBITDA</c:v>
                </c:pt>
              </c:strCache>
            </c:strRef>
          </c:tx>
          <c:spPr>
            <a:ln w="28575">
              <a:noFill/>
            </a:ln>
          </c:spPr>
          <c:marker>
            <c:symbol val="none"/>
          </c:marker>
          <c:xVal>
            <c:strRef>
              <c:f>Sheet1!$A$2:$A$3</c:f>
              <c:strCache>
                <c:ptCount val="2"/>
                <c:pt idx="0">
                  <c:v>H1 FY 2019-20</c:v>
                </c:pt>
                <c:pt idx="1">
                  <c:v>H1 FY 2020-21</c:v>
                </c:pt>
              </c:strCache>
            </c:strRef>
          </c:xVal>
          <c:yVal>
            <c:numRef>
              <c:f>Sheet1!$D$2:$D$3</c:f>
              <c:numCache>
                <c:formatCode>_(* #,##0_);_(* \(#,##0\);_(* "-"??_);_(@_)</c:formatCode>
                <c:ptCount val="2"/>
                <c:pt idx="0">
                  <c:v>588.01</c:v>
                </c:pt>
                <c:pt idx="1">
                  <c:v>176.21024</c:v>
                </c:pt>
              </c:numCache>
            </c:numRef>
          </c:yVal>
          <c:smooth val="0"/>
          <c:extLst>
            <c:ext xmlns:c16="http://schemas.microsoft.com/office/drawing/2014/chart" uri="{C3380CC4-5D6E-409C-BE32-E72D297353CC}">
              <c16:uniqueId val="{00000007-6C53-494F-8FC6-013ADB17B065}"/>
            </c:ext>
          </c:extLst>
        </c:ser>
        <c:dLbls>
          <c:showLegendKey val="0"/>
          <c:showVal val="0"/>
          <c:showCatName val="0"/>
          <c:showSerName val="0"/>
          <c:showPercent val="0"/>
          <c:showBubbleSize val="0"/>
        </c:dLbls>
        <c:axId val="632988160"/>
        <c:axId val="635606080"/>
      </c:scatterChart>
      <c:scatterChart>
        <c:scatterStyle val="lineMarker"/>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7.7837051571529842E-2"/>
                  <c:y val="-5.645797714016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B7-470C-A017-38864A147F10}"/>
                </c:ext>
              </c:extLst>
            </c:dLbl>
            <c:dLbl>
              <c:idx val="1"/>
              <c:layout>
                <c:manualLayout>
                  <c:x val="-6.9188490285804302E-2"/>
                  <c:y val="-5.9954538409064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7-470C-A017-38864A147F10}"/>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Sheet1!$E$2:$E$3</c:f>
              <c:numCache>
                <c:formatCode>0.0%</c:formatCode>
                <c:ptCount val="2"/>
                <c:pt idx="0">
                  <c:v>0.16950129720380513</c:v>
                </c:pt>
                <c:pt idx="1">
                  <c:v>8.2051282051282051E-2</c:v>
                </c:pt>
              </c:numCache>
            </c:numRef>
          </c:yVal>
          <c:smooth val="0"/>
          <c:extLst>
            <c:ext xmlns:c16="http://schemas.microsoft.com/office/drawing/2014/chart" uri="{C3380CC4-5D6E-409C-BE32-E72D297353CC}">
              <c16:uniqueId val="{00000004-40B7-470C-A017-38864A147F10}"/>
            </c:ext>
          </c:extLst>
        </c:ser>
        <c:dLbls>
          <c:showLegendKey val="0"/>
          <c:showVal val="0"/>
          <c:showCatName val="0"/>
          <c:showSerName val="0"/>
          <c:showPercent val="0"/>
          <c:showBubbleSize val="0"/>
        </c:dLbls>
        <c:axId val="635607232"/>
        <c:axId val="635606656"/>
      </c:scatterChart>
      <c:catAx>
        <c:axId val="632988160"/>
        <c:scaling>
          <c:orientation val="minMax"/>
        </c:scaling>
        <c:delete val="0"/>
        <c:axPos val="b"/>
        <c:numFmt formatCode="General" sourceLinked="0"/>
        <c:majorTickMark val="none"/>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5606080"/>
        <c:crosses val="autoZero"/>
        <c:auto val="1"/>
        <c:lblAlgn val="ctr"/>
        <c:lblOffset val="100"/>
        <c:noMultiLvlLbl val="0"/>
      </c:catAx>
      <c:valAx>
        <c:axId val="635606080"/>
        <c:scaling>
          <c:orientation val="minMax"/>
          <c:max val="1200"/>
          <c:min val="0"/>
        </c:scaling>
        <c:delete val="0"/>
        <c:axPos val="l"/>
        <c:numFmt formatCode="_(* #,##0_);_(* \(#,##0\);_(* &quot;-&quot;??_);_(@_)"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2988160"/>
        <c:crosses val="autoZero"/>
        <c:crossBetween val="between"/>
        <c:majorUnit val="100"/>
      </c:valAx>
      <c:valAx>
        <c:axId val="635606656"/>
        <c:scaling>
          <c:orientation val="minMax"/>
          <c:max val="0.30000000000000004"/>
          <c:min val="5.000000000000001E-2"/>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635607232"/>
        <c:crosses val="max"/>
        <c:crossBetween val="midCat"/>
      </c:valAx>
      <c:valAx>
        <c:axId val="635607232"/>
        <c:scaling>
          <c:orientation val="minMax"/>
        </c:scaling>
        <c:delete val="1"/>
        <c:axPos val="b"/>
        <c:majorTickMark val="out"/>
        <c:minorTickMark val="none"/>
        <c:tickLblPos val="nextTo"/>
        <c:crossAx val="635606656"/>
        <c:crosses val="autoZero"/>
        <c:crossBetween val="midCat"/>
      </c:valAx>
    </c:plotArea>
    <c:legend>
      <c:legendPos val="l"/>
      <c:legendEntry>
        <c:idx val="0"/>
        <c:delete val="1"/>
      </c:legendEntry>
      <c:legendEntry>
        <c:idx val="1"/>
        <c:delete val="1"/>
      </c:legendEntry>
      <c:legendEntry>
        <c:idx val="2"/>
        <c:delete val="1"/>
      </c:legendEntry>
      <c:layout>
        <c:manualLayout>
          <c:xMode val="edge"/>
          <c:yMode val="edge"/>
          <c:x val="0"/>
          <c:y val="0.59227176558247563"/>
          <c:w val="0.22736341231822985"/>
          <c:h val="8.5251498273356499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92295123112955"/>
          <c:y val="0.54560517865711189"/>
          <c:w val="0.73686542530212573"/>
          <c:h val="0.24575704200798862"/>
        </c:manualLayout>
      </c:layout>
      <c:barChart>
        <c:barDir val="col"/>
        <c:grouping val="stacked"/>
        <c:varyColors val="0"/>
        <c:ser>
          <c:idx val="0"/>
          <c:order val="0"/>
          <c:tx>
            <c:strRef>
              <c:f>Sheet1!$B$1</c:f>
              <c:strCache>
                <c:ptCount val="1"/>
                <c:pt idx="0">
                  <c:v>MSSL Consol</c:v>
                </c:pt>
              </c:strCache>
            </c:strRef>
          </c:tx>
          <c:spPr>
            <a:solidFill>
              <a:srgbClr val="8B0304">
                <a:lumMod val="40000"/>
                <a:lumOff val="60000"/>
              </a:srgbClr>
            </a:solidFill>
            <a:ln>
              <a:noFill/>
            </a:ln>
            <a:effectLst/>
          </c:spPr>
          <c:invertIfNegative val="0"/>
          <c:dPt>
            <c:idx val="0"/>
            <c:invertIfNegative val="0"/>
            <c:bubble3D val="0"/>
            <c:extLst>
              <c:ext xmlns:c16="http://schemas.microsoft.com/office/drawing/2014/chart" uri="{C3380CC4-5D6E-409C-BE32-E72D297353CC}">
                <c16:uniqueId val="{00000000-D61C-7C49-B00D-3C3198A35C66}"/>
              </c:ext>
            </c:extLst>
          </c:dPt>
          <c:dPt>
            <c:idx val="1"/>
            <c:invertIfNegative val="0"/>
            <c:bubble3D val="0"/>
            <c:extLst>
              <c:ext xmlns:c16="http://schemas.microsoft.com/office/drawing/2014/chart" uri="{C3380CC4-5D6E-409C-BE32-E72D297353CC}">
                <c16:uniqueId val="{00000001-D61C-7C49-B00D-3C3198A35C66}"/>
              </c:ext>
            </c:extLst>
          </c:dPt>
          <c:dLbls>
            <c:dLbl>
              <c:idx val="0"/>
              <c:layout>
                <c:manualLayout>
                  <c:x val="0"/>
                  <c:y val="-0.1483956347484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1C-7C49-B00D-3C3198A35C66}"/>
                </c:ext>
              </c:extLst>
            </c:dLbl>
            <c:dLbl>
              <c:idx val="1"/>
              <c:layout>
                <c:manualLayout>
                  <c:x val="-6.8623480523495751E-3"/>
                  <c:y val="-0.1388217228292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1C-7C49-B00D-3C3198A35C66}"/>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#,##0_);_(* \(#,##0\);_(* "-"??_);_(@_)</c:formatCode>
                <c:ptCount val="2"/>
                <c:pt idx="0">
                  <c:v>467.34</c:v>
                </c:pt>
                <c:pt idx="1">
                  <c:v>34.85</c:v>
                </c:pt>
              </c:numCache>
            </c:numRef>
          </c:val>
          <c:extLst>
            <c:ext xmlns:c16="http://schemas.microsoft.com/office/drawing/2014/chart" uri="{C3380CC4-5D6E-409C-BE32-E72D297353CC}">
              <c16:uniqueId val="{00000002-D61C-7C49-B00D-3C3198A35C66}"/>
            </c:ext>
          </c:extLst>
        </c:ser>
        <c:ser>
          <c:idx val="2"/>
          <c:order val="1"/>
          <c:tx>
            <c:strRef>
              <c:f>Sheet1!$C$1</c:f>
              <c:strCache>
                <c:ptCount val="1"/>
                <c:pt idx="0">
                  <c:v>Start up cost</c:v>
                </c:pt>
              </c:strCache>
            </c:strRef>
          </c:tx>
          <c:spPr>
            <a:solidFill>
              <a:srgbClr val="F5C242"/>
            </a:solidFill>
            <a:ln>
              <a:noFill/>
            </a:ln>
          </c:spPr>
          <c:invertIfNegative val="0"/>
          <c:dLbls>
            <c:dLbl>
              <c:idx val="1"/>
              <c:layout>
                <c:manualLayout>
                  <c:x val="0"/>
                  <c:y val="-4.3082603636654213E-2"/>
                </c:manualLayout>
              </c:layout>
              <c:spPr>
                <a:noFill/>
                <a:ln>
                  <a:noFill/>
                </a:ln>
                <a:effectLst/>
              </c:spPr>
              <c:txPr>
                <a:bodyPr/>
                <a:lstStyle/>
                <a:p>
                  <a:pPr algn="ctr" rtl="0">
                    <a:defRPr lang="en-IN"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1C-7C49-B00D-3C3198A35C66}"/>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4-D61C-7C49-B00D-3C3198A35C66}"/>
            </c:ext>
          </c:extLst>
        </c:ser>
        <c:dLbls>
          <c:showLegendKey val="0"/>
          <c:showVal val="0"/>
          <c:showCatName val="0"/>
          <c:showSerName val="0"/>
          <c:showPercent val="0"/>
          <c:showBubbleSize val="0"/>
        </c:dLbls>
        <c:gapWidth val="60"/>
        <c:overlap val="100"/>
        <c:axId val="632989696"/>
        <c:axId val="635607808"/>
      </c:barChart>
      <c:lineChart>
        <c:grouping val="standard"/>
        <c:varyColors val="0"/>
        <c:ser>
          <c:idx val="3"/>
          <c:order val="2"/>
          <c:tx>
            <c:strRef>
              <c:f>Sheet1!$D$1</c:f>
              <c:strCache>
                <c:ptCount val="1"/>
                <c:pt idx="0">
                  <c:v>Total</c:v>
                </c:pt>
              </c:strCache>
            </c:strRef>
          </c:tx>
          <c:spPr>
            <a:ln>
              <a:noFill/>
            </a:ln>
          </c:spPr>
          <c:marker>
            <c:symbol val="none"/>
          </c:marker>
          <c:cat>
            <c:strRef>
              <c:f>Sheet1!$A$2:$A$3</c:f>
              <c:strCache>
                <c:ptCount val="2"/>
                <c:pt idx="0">
                  <c:v>H1 FY 2019-20</c:v>
                </c:pt>
                <c:pt idx="1">
                  <c:v>H1 FY 2020-21</c:v>
                </c:pt>
              </c:strCache>
            </c:strRef>
          </c:cat>
          <c:val>
            <c:numRef>
              <c:f>Sheet1!$D$2:$D$3</c:f>
              <c:numCache>
                <c:formatCode>_(* #,##0_);_(* \(#,##0\);_(* "-"??_);_(@_)</c:formatCode>
                <c:ptCount val="2"/>
                <c:pt idx="0">
                  <c:v>467.34</c:v>
                </c:pt>
                <c:pt idx="1">
                  <c:v>34.85</c:v>
                </c:pt>
              </c:numCache>
            </c:numRef>
          </c:val>
          <c:smooth val="0"/>
          <c:extLst>
            <c:ext xmlns:c16="http://schemas.microsoft.com/office/drawing/2014/chart" uri="{C3380CC4-5D6E-409C-BE32-E72D297353CC}">
              <c16:uniqueId val="{00000005-D61C-7C49-B00D-3C3198A35C66}"/>
            </c:ext>
          </c:extLst>
        </c:ser>
        <c:dLbls>
          <c:showLegendKey val="0"/>
          <c:showVal val="0"/>
          <c:showCatName val="0"/>
          <c:showSerName val="0"/>
          <c:showPercent val="0"/>
          <c:showBubbleSize val="0"/>
        </c:dLbls>
        <c:marker val="1"/>
        <c:smooth val="0"/>
        <c:axId val="632989696"/>
        <c:axId val="635607808"/>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D61C-7C49-B00D-3C3198A35C66}"/>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1C-7C49-B00D-3C3198A35C66}"/>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0%</c:formatCode>
                <c:ptCount val="2"/>
                <c:pt idx="1">
                  <c:v>-0.92542902383703507</c:v>
                </c:pt>
              </c:numCache>
            </c:numRef>
          </c:val>
          <c:smooth val="0"/>
          <c:extLst>
            <c:ext xmlns:c16="http://schemas.microsoft.com/office/drawing/2014/chart" uri="{C3380CC4-5D6E-409C-BE32-E72D297353CC}">
              <c16:uniqueId val="{00000008-D61C-7C49-B00D-3C3198A35C66}"/>
            </c:ext>
          </c:extLst>
        </c:ser>
        <c:dLbls>
          <c:showLegendKey val="0"/>
          <c:showVal val="0"/>
          <c:showCatName val="0"/>
          <c:showSerName val="0"/>
          <c:showPercent val="0"/>
          <c:showBubbleSize val="0"/>
        </c:dLbls>
        <c:marker val="1"/>
        <c:smooth val="0"/>
        <c:axId val="635916288"/>
        <c:axId val="634667584"/>
      </c:lineChart>
      <c:catAx>
        <c:axId val="632989696"/>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5607808"/>
        <c:crosses val="autoZero"/>
        <c:auto val="1"/>
        <c:lblAlgn val="ctr"/>
        <c:lblOffset val="0"/>
        <c:noMultiLvlLbl val="0"/>
      </c:catAx>
      <c:valAx>
        <c:axId val="635607808"/>
        <c:scaling>
          <c:orientation val="minMax"/>
          <c:max val="50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632989696"/>
        <c:crosses val="autoZero"/>
        <c:crossBetween val="between"/>
        <c:majorUnit val="200"/>
      </c:valAx>
      <c:valAx>
        <c:axId val="634667584"/>
        <c:scaling>
          <c:orientation val="minMax"/>
        </c:scaling>
        <c:delete val="0"/>
        <c:axPos val="r"/>
        <c:numFmt formatCode="0%" sourceLinked="1"/>
        <c:majorTickMark val="none"/>
        <c:minorTickMark val="none"/>
        <c:tickLblPos val="none"/>
        <c:spPr>
          <a:ln>
            <a:noFill/>
          </a:ln>
        </c:spPr>
        <c:crossAx val="635916288"/>
        <c:crosses val="max"/>
        <c:crossBetween val="between"/>
      </c:valAx>
      <c:catAx>
        <c:axId val="635916288"/>
        <c:scaling>
          <c:orientation val="minMax"/>
        </c:scaling>
        <c:delete val="1"/>
        <c:axPos val="t"/>
        <c:numFmt formatCode="General" sourceLinked="1"/>
        <c:majorTickMark val="out"/>
        <c:minorTickMark val="none"/>
        <c:tickLblPos val="nextTo"/>
        <c:crossAx val="634667584"/>
        <c:crosses val="max"/>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71293145568857"/>
          <c:y val="0.56953995845525307"/>
          <c:w val="0.63265580145734213"/>
          <c:h val="0.22182226220984733"/>
        </c:manualLayout>
      </c:layout>
      <c:barChart>
        <c:barDir val="col"/>
        <c:grouping val="stacked"/>
        <c:varyColors val="0"/>
        <c:ser>
          <c:idx val="0"/>
          <c:order val="0"/>
          <c:tx>
            <c:strRef>
              <c:f>Sheet1!$B$1</c:f>
              <c:strCache>
                <c:ptCount val="1"/>
                <c:pt idx="0">
                  <c:v>PAT</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C648-F74A-82AC-432B1912AD7B}"/>
              </c:ext>
            </c:extLst>
          </c:dPt>
          <c:dPt>
            <c:idx val="1"/>
            <c:invertIfNegative val="0"/>
            <c:bubble3D val="0"/>
            <c:extLst>
              <c:ext xmlns:c16="http://schemas.microsoft.com/office/drawing/2014/chart" uri="{C3380CC4-5D6E-409C-BE32-E72D297353CC}">
                <c16:uniqueId val="{00000001-C648-F74A-82AC-432B1912AD7B}"/>
              </c:ext>
            </c:extLst>
          </c:dPt>
          <c:dLbls>
            <c:dLbl>
              <c:idx val="0"/>
              <c:layout>
                <c:manualLayout>
                  <c:x val="1.7962127349502831E-2"/>
                  <c:y val="-1.9147823838512896E-2"/>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48-F74A-82AC-432B1912AD7B}"/>
                </c:ext>
              </c:extLst>
            </c:dLbl>
            <c:dLbl>
              <c:idx val="1"/>
              <c:layout>
                <c:manualLayout>
                  <c:x val="-0.16133667645767621"/>
                  <c:y val="-3.769256662002201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48-F74A-82AC-432B1912AD7B}"/>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H1 FY 2019-20</c:v>
                </c:pt>
                <c:pt idx="1">
                  <c:v>H1 FY 2020-21</c:v>
                </c:pt>
              </c:strCache>
            </c:strRef>
          </c:cat>
          <c:val>
            <c:numRef>
              <c:f>Sheet1!$B$2:$B$3</c:f>
              <c:numCache>
                <c:formatCode>_(* #,##0_);_(* \(#,##0\);_(* "-"??_);_(@_)</c:formatCode>
                <c:ptCount val="2"/>
                <c:pt idx="0">
                  <c:v>346.27</c:v>
                </c:pt>
                <c:pt idx="1">
                  <c:v>26.58</c:v>
                </c:pt>
              </c:numCache>
            </c:numRef>
          </c:val>
          <c:extLst>
            <c:ext xmlns:c16="http://schemas.microsoft.com/office/drawing/2014/chart" uri="{C3380CC4-5D6E-409C-BE32-E72D297353CC}">
              <c16:uniqueId val="{00000002-C648-F74A-82AC-432B1912AD7B}"/>
            </c:ext>
          </c:extLst>
        </c:ser>
        <c:ser>
          <c:idx val="2"/>
          <c:order val="1"/>
          <c:tx>
            <c:strRef>
              <c:f>Sheet1!$C$1</c:f>
              <c:strCache>
                <c:ptCount val="1"/>
                <c:pt idx="0">
                  <c:v>Exceptional costs</c:v>
                </c:pt>
              </c:strCache>
            </c:strRef>
          </c:tx>
          <c:spPr>
            <a:solidFill>
              <a:srgbClr val="F5C242"/>
            </a:solidFill>
            <a:ln>
              <a:noFill/>
            </a:ln>
          </c:spPr>
          <c:invertIfNegative val="0"/>
          <c:dLbls>
            <c:dLbl>
              <c:idx val="1"/>
              <c:layout>
                <c:manualLayout>
                  <c:x val="9.1432862430237807E-2"/>
                  <c:y val="-2.87217357577694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48-F74A-82AC-432B1912AD7B}"/>
                </c:ext>
              </c:extLst>
            </c:dLbl>
            <c:spPr>
              <a:noFill/>
              <a:ln>
                <a:noFill/>
              </a:ln>
              <a:effectLst/>
            </c:spPr>
            <c:txPr>
              <a:bodyPr/>
              <a:lstStyle/>
              <a:p>
                <a:pPr algn="ctr" rtl="0">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_(* #,##0_);_(* \(#,##0\);_(* "-"??_);_(@_)</c:formatCode>
                <c:ptCount val="2"/>
                <c:pt idx="1">
                  <c:v>14.854152000000001</c:v>
                </c:pt>
              </c:numCache>
            </c:numRef>
          </c:val>
          <c:extLst>
            <c:ext xmlns:c16="http://schemas.microsoft.com/office/drawing/2014/chart" uri="{C3380CC4-5D6E-409C-BE32-E72D297353CC}">
              <c16:uniqueId val="{00000004-C648-F74A-82AC-432B1912AD7B}"/>
            </c:ext>
          </c:extLst>
        </c:ser>
        <c:dLbls>
          <c:showLegendKey val="0"/>
          <c:showVal val="0"/>
          <c:showCatName val="0"/>
          <c:showSerName val="0"/>
          <c:showPercent val="0"/>
          <c:showBubbleSize val="0"/>
        </c:dLbls>
        <c:gapWidth val="60"/>
        <c:overlap val="100"/>
        <c:axId val="635983360"/>
        <c:axId val="634669888"/>
      </c:barChart>
      <c:lineChart>
        <c:grouping val="standard"/>
        <c:varyColors val="0"/>
        <c:ser>
          <c:idx val="3"/>
          <c:order val="2"/>
          <c:tx>
            <c:strRef>
              <c:f>Sheet1!$D$1</c:f>
              <c:strCache>
                <c:ptCount val="1"/>
                <c:pt idx="0">
                  <c:v>Total</c:v>
                </c:pt>
              </c:strCache>
            </c:strRef>
          </c:tx>
          <c:spPr>
            <a:ln>
              <a:noFill/>
            </a:ln>
          </c:spPr>
          <c:marker>
            <c:symbol val="none"/>
          </c:marker>
          <c:dLbls>
            <c:dLbl>
              <c:idx val="0"/>
              <c:layout>
                <c:manualLayout>
                  <c:x val="-7.5440934867911896E-2"/>
                  <c:y val="-4.308260363665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48-F74A-82AC-432B1912AD7B}"/>
                </c:ext>
              </c:extLst>
            </c:dLbl>
            <c:dLbl>
              <c:idx val="1"/>
              <c:layout>
                <c:manualLayout>
                  <c:x val="-8.6218211277613727E-2"/>
                  <c:y val="-5.7443471515538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48-F74A-82AC-432B1912AD7B}"/>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#,##0_);_(* \(#,##0\);_(* "-"??_);_(@_)</c:formatCode>
                <c:ptCount val="2"/>
                <c:pt idx="0">
                  <c:v>346.27</c:v>
                </c:pt>
                <c:pt idx="1">
                  <c:v>41.434151999999997</c:v>
                </c:pt>
              </c:numCache>
            </c:numRef>
          </c:val>
          <c:smooth val="0"/>
          <c:extLst>
            <c:ext xmlns:c16="http://schemas.microsoft.com/office/drawing/2014/chart" uri="{C3380CC4-5D6E-409C-BE32-E72D297353CC}">
              <c16:uniqueId val="{00000007-C648-F74A-82AC-432B1912AD7B}"/>
            </c:ext>
          </c:extLst>
        </c:ser>
        <c:dLbls>
          <c:showLegendKey val="0"/>
          <c:showVal val="0"/>
          <c:showCatName val="0"/>
          <c:showSerName val="0"/>
          <c:showPercent val="0"/>
          <c:showBubbleSize val="0"/>
        </c:dLbls>
        <c:marker val="1"/>
        <c:smooth val="0"/>
        <c:axId val="635983360"/>
        <c:axId val="634669888"/>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C648-F74A-82AC-432B1912AD7B}"/>
                </c:ext>
              </c:extLst>
            </c:dLbl>
            <c:dLbl>
              <c:idx val="1"/>
              <c:layout>
                <c:manualLayout>
                  <c:x val="-0.24450415476734666"/>
                  <c:y val="-0.21038030668933749"/>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48-F74A-82AC-432B1912AD7B}"/>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0%</c:formatCode>
                <c:ptCount val="2"/>
                <c:pt idx="1">
                  <c:v>-0.92323909088283707</c:v>
                </c:pt>
              </c:numCache>
            </c:numRef>
          </c:val>
          <c:smooth val="0"/>
          <c:extLst>
            <c:ext xmlns:c16="http://schemas.microsoft.com/office/drawing/2014/chart" uri="{C3380CC4-5D6E-409C-BE32-E72D297353CC}">
              <c16:uniqueId val="{0000000A-C648-F74A-82AC-432B1912AD7B}"/>
            </c:ext>
          </c:extLst>
        </c:ser>
        <c:dLbls>
          <c:showLegendKey val="0"/>
          <c:showVal val="0"/>
          <c:showCatName val="0"/>
          <c:showSerName val="0"/>
          <c:showPercent val="0"/>
          <c:showBubbleSize val="0"/>
        </c:dLbls>
        <c:marker val="1"/>
        <c:smooth val="0"/>
        <c:axId val="635916800"/>
        <c:axId val="634670464"/>
      </c:lineChart>
      <c:catAx>
        <c:axId val="635983360"/>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4669888"/>
        <c:crosses val="autoZero"/>
        <c:auto val="1"/>
        <c:lblAlgn val="ctr"/>
        <c:lblOffset val="0"/>
        <c:noMultiLvlLbl val="0"/>
      </c:catAx>
      <c:valAx>
        <c:axId val="634669888"/>
        <c:scaling>
          <c:orientation val="minMax"/>
          <c:max val="50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635983360"/>
        <c:crosses val="autoZero"/>
        <c:crossBetween val="between"/>
        <c:majorUnit val="200"/>
      </c:valAx>
      <c:valAx>
        <c:axId val="634670464"/>
        <c:scaling>
          <c:orientation val="minMax"/>
        </c:scaling>
        <c:delete val="0"/>
        <c:axPos val="r"/>
        <c:numFmt formatCode="0%" sourceLinked="1"/>
        <c:majorTickMark val="none"/>
        <c:minorTickMark val="none"/>
        <c:tickLblPos val="none"/>
        <c:spPr>
          <a:ln>
            <a:noFill/>
          </a:ln>
        </c:spPr>
        <c:crossAx val="635916800"/>
        <c:crosses val="max"/>
        <c:crossBetween val="between"/>
      </c:valAx>
      <c:catAx>
        <c:axId val="635916800"/>
        <c:scaling>
          <c:orientation val="minMax"/>
        </c:scaling>
        <c:delete val="1"/>
        <c:axPos val="t"/>
        <c:numFmt formatCode="General" sourceLinked="1"/>
        <c:majorTickMark val="out"/>
        <c:minorTickMark val="none"/>
        <c:tickLblPos val="nextTo"/>
        <c:crossAx val="634670464"/>
        <c:crosses val="max"/>
        <c:auto val="1"/>
        <c:lblAlgn val="ctr"/>
        <c:lblOffset val="100"/>
        <c:noMultiLvlLbl val="0"/>
      </c:catAx>
      <c:spPr>
        <a:ln>
          <a:noFill/>
        </a:ln>
      </c:spPr>
    </c:plotArea>
    <c:legend>
      <c:legendPos val="r"/>
      <c:legendEntry>
        <c:idx val="2"/>
        <c:delete val="1"/>
      </c:legendEntry>
      <c:legendEntry>
        <c:idx val="3"/>
        <c:delete val="1"/>
      </c:legendEntry>
      <c:layout>
        <c:manualLayout>
          <c:xMode val="edge"/>
          <c:yMode val="edge"/>
          <c:x val="0.7590494578791831"/>
          <c:y val="0.64434764155726076"/>
          <c:w val="0.2409505421208169"/>
          <c:h val="0.14213037632635431"/>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96799084838334"/>
          <c:y val="5.3029835770636399E-2"/>
          <c:w val="0.68982026024141796"/>
          <c:h val="0.68068886882378898"/>
        </c:manualLayout>
      </c:layout>
      <c:barChart>
        <c:barDir val="col"/>
        <c:grouping val="stacked"/>
        <c:varyColors val="0"/>
        <c:ser>
          <c:idx val="0"/>
          <c:order val="0"/>
          <c:tx>
            <c:strRef>
              <c:f>Sheet1!$B$1</c:f>
              <c:strCache>
                <c:ptCount val="1"/>
                <c:pt idx="0">
                  <c:v>Within India</c:v>
                </c:pt>
              </c:strCache>
            </c:strRef>
          </c:tx>
          <c:spPr>
            <a:solidFill>
              <a:srgbClr val="BFBFBF"/>
            </a:solidFill>
            <a:ln>
              <a:noFill/>
            </a:ln>
            <a:effectLst>
              <a:outerShdw blurRad="63500" sx="102000" sy="102000" algn="ctr" rotWithShape="0">
                <a:prstClr val="black">
                  <a:alpha val="40000"/>
                </a:prstClr>
              </a:outerShdw>
            </a:effectLst>
          </c:spPr>
          <c:invertIfNegative val="0"/>
          <c:dLbls>
            <c:dLbl>
              <c:idx val="0"/>
              <c:layout>
                <c:manualLayout>
                  <c:x val="-5.74024299508572E-3"/>
                  <c:y val="-3.9571838171033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14-4949-B4D6-DABBE08825E2}"/>
                </c:ext>
              </c:extLst>
            </c:dLbl>
            <c:dLbl>
              <c:idx val="1"/>
              <c:layout>
                <c:manualLayout>
                  <c:x val="6.5032190934512599E-3"/>
                  <c:y val="-3.0026198100511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14-4949-B4D6-DABBE08825E2}"/>
                </c:ext>
              </c:extLst>
            </c:dLbl>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Ref>
          </c:val>
          <c:extLst>
            <c:ext xmlns:c16="http://schemas.microsoft.com/office/drawing/2014/chart" uri="{C3380CC4-5D6E-409C-BE32-E72D297353CC}">
              <c16:uniqueId val="{00000002-B614-4949-B4D6-DABBE08825E2}"/>
            </c:ext>
          </c:extLst>
        </c:ser>
        <c:ser>
          <c:idx val="1"/>
          <c:order val="1"/>
          <c:tx>
            <c:strRef>
              <c:f>Sheet1!$C$1</c:f>
              <c:strCache>
                <c:ptCount val="1"/>
                <c:pt idx="0">
                  <c:v>Revenue</c:v>
                </c:pt>
              </c:strCache>
            </c:strRef>
          </c:tx>
          <c:spPr>
            <a:solidFill>
              <a:srgbClr val="F1A5A8"/>
            </a:solidFill>
            <a:ln>
              <a:noFill/>
            </a:ln>
            <a:effectLst/>
          </c:spPr>
          <c:invertIfNegative val="0"/>
          <c:dPt>
            <c:idx val="0"/>
            <c:invertIfNegative val="0"/>
            <c:bubble3D val="0"/>
            <c:extLst>
              <c:ext xmlns:c16="http://schemas.microsoft.com/office/drawing/2014/chart" uri="{C3380CC4-5D6E-409C-BE32-E72D297353CC}">
                <c16:uniqueId val="{00000003-B614-4949-B4D6-DABBE08825E2}"/>
              </c:ext>
            </c:extLst>
          </c:dPt>
          <c:dPt>
            <c:idx val="1"/>
            <c:invertIfNegative val="0"/>
            <c:bubble3D val="0"/>
            <c:extLst>
              <c:ext xmlns:c16="http://schemas.microsoft.com/office/drawing/2014/chart" uri="{C3380CC4-5D6E-409C-BE32-E72D297353CC}">
                <c16:uniqueId val="{00000004-B614-4949-B4D6-DABBE08825E2}"/>
              </c:ext>
            </c:extLst>
          </c:dPt>
          <c:cat>
            <c:strRef>
              <c:f>Sheet1!$A$2:$A$3</c:f>
              <c:strCache>
                <c:ptCount val="2"/>
                <c:pt idx="0">
                  <c:v>H1 FY 2019-20</c:v>
                </c:pt>
                <c:pt idx="1">
                  <c:v>H1 FY 2020-21</c:v>
                </c:pt>
              </c:strCache>
            </c:strRef>
          </c:cat>
          <c:val>
            <c:numRef>
              <c:f>Sheet1!$C$2:$C$3</c:f>
              <c:numCache>
                <c:formatCode>[$€-2]\ #,##0</c:formatCode>
                <c:ptCount val="2"/>
                <c:pt idx="0">
                  <c:v>2888.85</c:v>
                </c:pt>
                <c:pt idx="1">
                  <c:v>1995.86</c:v>
                </c:pt>
              </c:numCache>
            </c:numRef>
          </c:val>
          <c:extLst>
            <c:ext xmlns:c16="http://schemas.microsoft.com/office/drawing/2014/chart" uri="{C3380CC4-5D6E-409C-BE32-E72D297353CC}">
              <c16:uniqueId val="{00000005-B614-4949-B4D6-DABBE08825E2}"/>
            </c:ext>
          </c:extLst>
        </c:ser>
        <c:ser>
          <c:idx val="2"/>
          <c:order val="2"/>
          <c:tx>
            <c:strRef>
              <c:f>Sheet1!$D$1</c:f>
              <c:strCache>
                <c:ptCount val="1"/>
                <c:pt idx="0">
                  <c:v>Sales netted off</c:v>
                </c:pt>
              </c:strCache>
            </c:strRef>
          </c:tx>
          <c:spPr>
            <a:solidFill>
              <a:srgbClr val="FBCDA6"/>
            </a:solidFill>
            <a:ln>
              <a:noFill/>
            </a:ln>
          </c:spPr>
          <c:invertIfNegative val="0"/>
          <c:dLbls>
            <c:dLbl>
              <c:idx val="0"/>
              <c:layout>
                <c:manualLayout>
                  <c:x val="-0.10662283735961101"/>
                  <c:y val="-0.392099922851599"/>
                </c:manualLayout>
              </c:layout>
              <c:showLegendKey val="0"/>
              <c:showVal val="1"/>
              <c:showCatName val="0"/>
              <c:showSerName val="0"/>
              <c:showPercent val="0"/>
              <c:showBubbleSize val="0"/>
              <c:extLst>
                <c:ext xmlns:c15="http://schemas.microsoft.com/office/drawing/2012/chart" uri="{CE6537A1-D6FC-4f65-9D91-7224C49458BB}">
                  <c15:layout>
                    <c:manualLayout>
                      <c:w val="0.29697838201798499"/>
                      <c:h val="0.17438369752164501"/>
                    </c:manualLayout>
                  </c15:layout>
                </c:ext>
                <c:ext xmlns:c16="http://schemas.microsoft.com/office/drawing/2014/chart" uri="{C3380CC4-5D6E-409C-BE32-E72D297353CC}">
                  <c16:uniqueId val="{00000006-B614-4949-B4D6-DABBE08825E2}"/>
                </c:ext>
              </c:extLst>
            </c:dLbl>
            <c:dLbl>
              <c:idx val="1"/>
              <c:layout>
                <c:manualLayout>
                  <c:x val="-1.2332049246266699E-2"/>
                  <c:y val="1.7565838189233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14-4949-B4D6-DABBE08825E2}"/>
                </c:ext>
              </c:extLst>
            </c:dLbl>
            <c:numFmt formatCode="[$€-1809]#,##0" sourceLinked="0"/>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Ref>
          </c:val>
          <c:extLst>
            <c:ext xmlns:c16="http://schemas.microsoft.com/office/drawing/2014/chart" uri="{C3380CC4-5D6E-409C-BE32-E72D297353CC}">
              <c16:uniqueId val="{00000008-B614-4949-B4D6-DABBE08825E2}"/>
            </c:ext>
          </c:extLst>
        </c:ser>
        <c:ser>
          <c:idx val="4"/>
          <c:order val="4"/>
          <c:tx>
            <c:strRef>
              <c:f>Sheet1!$F$1</c:f>
              <c:strCache>
                <c:ptCount val="1"/>
                <c:pt idx="0">
                  <c:v>Sales INR</c:v>
                </c:pt>
              </c:strCache>
            </c:strRef>
          </c:tx>
          <c:spPr>
            <a:ln w="28575">
              <a:noFill/>
            </a:ln>
          </c:spPr>
          <c:invertIfNegative val="0"/>
          <c:dLbls>
            <c:dLbl>
              <c:idx val="1"/>
              <c:layout>
                <c:manualLayout>
                  <c:x val="-0.25562054791925198"/>
                  <c:y val="-0.68336664971356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14-4949-B4D6-DABBE08825E2}"/>
                </c:ext>
              </c:extLst>
            </c:dLbl>
            <c:spPr>
              <a:noFill/>
            </c:spPr>
            <c:txPr>
              <a:bodyPr/>
              <a:lstStyle/>
              <a:p>
                <a:pPr>
                  <a:defRPr sz="1050" b="0">
                    <a:solidFill>
                      <a:schemeClr val="tx1"/>
                    </a:solidFill>
                    <a:effectLst/>
                    <a:latin typeface="Arial Black" panose="020B0A040201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General</c:formatCode>
                <c:ptCount val="2"/>
              </c:numCache>
            </c:numRef>
          </c:val>
          <c:extLst>
            <c:ext xmlns:c16="http://schemas.microsoft.com/office/drawing/2014/chart" uri="{C3380CC4-5D6E-409C-BE32-E72D297353CC}">
              <c16:uniqueId val="{0000000A-B614-4949-B4D6-DABBE08825E2}"/>
            </c:ext>
          </c:extLst>
        </c:ser>
        <c:ser>
          <c:idx val="5"/>
          <c:order val="5"/>
          <c:tx>
            <c:strRef>
              <c:f>Sheet1!$G$1</c:f>
              <c:strCache>
                <c:ptCount val="1"/>
                <c:pt idx="0">
                  <c:v>Growth</c:v>
                </c:pt>
              </c:strCache>
            </c:strRef>
          </c:tx>
          <c:spPr>
            <a:noFill/>
            <a:ln w="28575">
              <a:noFill/>
            </a:ln>
          </c:spPr>
          <c:invertIfNegative val="0"/>
          <c:dLbls>
            <c:dLbl>
              <c:idx val="1"/>
              <c:layout>
                <c:manualLayout>
                  <c:x val="-0.21460623008389151"/>
                  <c:y val="-3.4243239572242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14-4949-B4D6-DABBE08825E2}"/>
                </c:ext>
              </c:extLst>
            </c:dLbl>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Sheet1!$G$2:$G$3</c:f>
              <c:numCache>
                <c:formatCode>0%</c:formatCode>
                <c:ptCount val="2"/>
                <c:pt idx="1">
                  <c:v>-0.30911608425498038</c:v>
                </c:pt>
              </c:numCache>
            </c:numRef>
          </c:val>
          <c:extLst>
            <c:ext xmlns:c16="http://schemas.microsoft.com/office/drawing/2014/chart" uri="{C3380CC4-5D6E-409C-BE32-E72D297353CC}">
              <c16:uniqueId val="{0000000C-B614-4949-B4D6-DABBE08825E2}"/>
            </c:ext>
          </c:extLst>
        </c:ser>
        <c:dLbls>
          <c:showLegendKey val="0"/>
          <c:showVal val="0"/>
          <c:showCatName val="0"/>
          <c:showSerName val="0"/>
          <c:showPercent val="0"/>
          <c:showBubbleSize val="0"/>
        </c:dLbls>
        <c:gapWidth val="60"/>
        <c:overlap val="100"/>
        <c:axId val="634828800"/>
        <c:axId val="634514816"/>
      </c:barChart>
      <c:lineChart>
        <c:grouping val="stacked"/>
        <c:varyColors val="0"/>
        <c:ser>
          <c:idx val="3"/>
          <c:order val="3"/>
          <c:tx>
            <c:strRef>
              <c:f>Sheet1!$E$1</c:f>
              <c:strCache>
                <c:ptCount val="1"/>
                <c:pt idx="0">
                  <c:v>Total</c:v>
                </c:pt>
              </c:strCache>
            </c:strRef>
          </c:tx>
          <c:spPr>
            <a:ln>
              <a:noFill/>
            </a:ln>
          </c:spPr>
          <c:marker>
            <c:symbol val="none"/>
          </c:marker>
          <c:dLbls>
            <c:dLbl>
              <c:idx val="0"/>
              <c:layout>
                <c:manualLayout>
                  <c:x val="-0.10079989594849451"/>
                  <c:y val="-5.4564580554479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14-4949-B4D6-DABBE08825E2}"/>
                </c:ext>
              </c:extLst>
            </c:dLbl>
            <c:dLbl>
              <c:idx val="1"/>
              <c:layout>
                <c:manualLayout>
                  <c:x val="-0.11380633413539702"/>
                  <c:y val="-4.6394102149282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14-4949-B4D6-DABBE08825E2}"/>
                </c:ext>
              </c:extLst>
            </c:dLbl>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[$€-2]\ #,##0</c:formatCode>
                <c:ptCount val="2"/>
                <c:pt idx="0">
                  <c:v>2888.85</c:v>
                </c:pt>
                <c:pt idx="1">
                  <c:v>1995.86</c:v>
                </c:pt>
              </c:numCache>
            </c:numRef>
          </c:val>
          <c:smooth val="0"/>
          <c:extLst>
            <c:ext xmlns:c16="http://schemas.microsoft.com/office/drawing/2014/chart" uri="{C3380CC4-5D6E-409C-BE32-E72D297353CC}">
              <c16:uniqueId val="{0000000F-B614-4949-B4D6-DABBE08825E2}"/>
            </c:ext>
          </c:extLst>
        </c:ser>
        <c:dLbls>
          <c:showLegendKey val="0"/>
          <c:showVal val="0"/>
          <c:showCatName val="0"/>
          <c:showSerName val="0"/>
          <c:showPercent val="0"/>
          <c:showBubbleSize val="0"/>
        </c:dLbls>
        <c:marker val="1"/>
        <c:smooth val="0"/>
        <c:axId val="634828800"/>
        <c:axId val="634514816"/>
      </c:lineChart>
      <c:catAx>
        <c:axId val="634828800"/>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4514816"/>
        <c:crosses val="autoZero"/>
        <c:auto val="1"/>
        <c:lblAlgn val="ctr"/>
        <c:lblOffset val="100"/>
        <c:noMultiLvlLbl val="0"/>
      </c:catAx>
      <c:valAx>
        <c:axId val="634514816"/>
        <c:scaling>
          <c:orientation val="minMax"/>
          <c:max val="4000"/>
          <c:min val="0"/>
        </c:scaling>
        <c:delete val="0"/>
        <c:axPos val="l"/>
        <c:numFmt formatCode="[$€-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4828800"/>
        <c:crosses val="autoZero"/>
        <c:crossBetween val="between"/>
        <c:majorUnit val="2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49277249595384"/>
          <c:y val="0.34464416333204251"/>
          <c:w val="0.69020967642388642"/>
          <c:h val="0.45142408390882799"/>
        </c:manualLayout>
      </c:layout>
      <c:barChart>
        <c:barDir val="col"/>
        <c:grouping val="stacked"/>
        <c:varyColors val="0"/>
        <c:ser>
          <c:idx val="0"/>
          <c:order val="0"/>
          <c:tx>
            <c:strRef>
              <c:f>Sheet1!$B$1</c:f>
              <c:strCache>
                <c:ptCount val="1"/>
                <c:pt idx="0">
                  <c:v>With Ind AS 116 impact</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B5F5-5A44-9F88-9A52EB9AD34A}"/>
              </c:ext>
            </c:extLst>
          </c:dPt>
          <c:dPt>
            <c:idx val="1"/>
            <c:invertIfNegative val="0"/>
            <c:bubble3D val="0"/>
            <c:extLst>
              <c:ext xmlns:c16="http://schemas.microsoft.com/office/drawing/2014/chart" uri="{C3380CC4-5D6E-409C-BE32-E72D297353CC}">
                <c16:uniqueId val="{00000001-B5F5-5A44-9F88-9A52EB9AD34A}"/>
              </c:ext>
            </c:extLst>
          </c:dPt>
          <c:dLbls>
            <c:dLbl>
              <c:idx val="0"/>
              <c:layout>
                <c:manualLayout>
                  <c:x val="-9.7169238208474687E-3"/>
                  <c:y val="-2.2602835506217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5-5A44-9F88-9A52EB9AD34A}"/>
                </c:ext>
              </c:extLst>
            </c:dLbl>
            <c:dLbl>
              <c:idx val="1"/>
              <c:layout>
                <c:manualLayout>
                  <c:x val="-9.7169238208474687E-3"/>
                  <c:y val="-1.7015547236923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F5-5A44-9F88-9A52EB9AD34A}"/>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[$€-2]\ * #,##0_ ;_ [$€-2]\ * \-#,##0_ ;_ [$€-2]\ * "-"??_ ;_ @_ </c:formatCode>
                <c:ptCount val="2"/>
                <c:pt idx="0">
                  <c:v>155.91</c:v>
                </c:pt>
                <c:pt idx="1">
                  <c:v>56.29</c:v>
                </c:pt>
              </c:numCache>
            </c:numRef>
          </c:val>
          <c:extLst>
            <c:ext xmlns:c16="http://schemas.microsoft.com/office/drawing/2014/chart" uri="{C3380CC4-5D6E-409C-BE32-E72D297353CC}">
              <c16:uniqueId val="{00000002-B5F5-5A44-9F88-9A52EB9AD34A}"/>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Lbls>
            <c:dLbl>
              <c:idx val="1"/>
              <c:layout>
                <c:manualLayout>
                  <c:x val="-0.17054706026074001"/>
                  <c:y val="1.121661521822238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B5F5-5A44-9F88-9A52EB9AD34A}"/>
                </c:ext>
              </c:extLst>
            </c:dLbl>
            <c:spPr>
              <a:noFill/>
              <a:ln>
                <a:noFill/>
              </a:ln>
              <a:effectLst/>
            </c:spPr>
            <c:txPr>
              <a:bodyPr/>
              <a:lstStyle/>
              <a:p>
                <a:pPr algn="ctr">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4-B5F5-5A44-9F88-9A52EB9AD34A}"/>
            </c:ext>
          </c:extLst>
        </c:ser>
        <c:dLbls>
          <c:dLblPos val="ctr"/>
          <c:showLegendKey val="0"/>
          <c:showVal val="1"/>
          <c:showCatName val="0"/>
          <c:showSerName val="0"/>
          <c:showPercent val="0"/>
          <c:showBubbleSize val="0"/>
        </c:dLbls>
        <c:gapWidth val="70"/>
        <c:overlap val="100"/>
        <c:axId val="634829312"/>
        <c:axId val="634516544"/>
      </c:barChart>
      <c:lineChart>
        <c:grouping val="standard"/>
        <c:varyColors val="0"/>
        <c:ser>
          <c:idx val="2"/>
          <c:order val="2"/>
          <c:tx>
            <c:strRef>
              <c:f>Sheet1!$D$1</c:f>
              <c:strCache>
                <c:ptCount val="1"/>
                <c:pt idx="0">
                  <c:v>Reported EBITDA</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B5F5-5A44-9F88-9A52EB9AD34A}"/>
              </c:ext>
            </c:extLst>
          </c:dPt>
          <c:dLbls>
            <c:delete val="1"/>
          </c:dLbls>
          <c:cat>
            <c:strRef>
              <c:f>Sheet1!$A$2:$A$3</c:f>
              <c:strCache>
                <c:ptCount val="2"/>
                <c:pt idx="0">
                  <c:v>H1 FY 2019-20</c:v>
                </c:pt>
                <c:pt idx="1">
                  <c:v>H1 FY 2020-21</c:v>
                </c:pt>
              </c:strCache>
            </c:strRef>
          </c:cat>
          <c:val>
            <c:numRef>
              <c:f>Sheet1!$D$2:$D$3</c:f>
              <c:numCache>
                <c:formatCode>_ [$€-2]\ * #,##0_ ;_ [$€-2]\ * \-#,##0_ ;_ [$€-2]\ * "-"??_ ;_ @_ </c:formatCode>
                <c:ptCount val="2"/>
                <c:pt idx="0">
                  <c:v>155.91</c:v>
                </c:pt>
                <c:pt idx="1">
                  <c:v>56.29</c:v>
                </c:pt>
              </c:numCache>
            </c:numRef>
          </c:val>
          <c:smooth val="0"/>
          <c:extLst>
            <c:ext xmlns:c16="http://schemas.microsoft.com/office/drawing/2014/chart" uri="{C3380CC4-5D6E-409C-BE32-E72D297353CC}">
              <c16:uniqueId val="{00000007-B5F5-5A44-9F88-9A52EB9AD34A}"/>
            </c:ext>
          </c:extLst>
        </c:ser>
        <c:dLbls>
          <c:dLblPos val="ctr"/>
          <c:showLegendKey val="0"/>
          <c:showVal val="1"/>
          <c:showCatName val="0"/>
          <c:showSerName val="0"/>
          <c:showPercent val="0"/>
          <c:showBubbleSize val="0"/>
        </c:dLbls>
        <c:marker val="1"/>
        <c:smooth val="0"/>
        <c:axId val="634829312"/>
        <c:axId val="634516544"/>
      </c:lineChart>
      <c:lineChart>
        <c:grouping val="standard"/>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7.1297992294810986E-2"/>
                  <c:y val="-8.0134066233524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83-45E9-B770-BD088B2645F9}"/>
                </c:ext>
              </c:extLst>
            </c:dLbl>
            <c:dLbl>
              <c:idx val="1"/>
              <c:layout>
                <c:manualLayout>
                  <c:x val="-6.8059017687861809E-2"/>
                  <c:y val="-7.9690346083788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83-45E9-B770-BD088B2645F9}"/>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0.0%</c:formatCode>
                <c:ptCount val="2"/>
                <c:pt idx="0">
                  <c:v>5.3997923156801658E-2</c:v>
                </c:pt>
                <c:pt idx="1">
                  <c:v>2.8056112224448898E-2</c:v>
                </c:pt>
              </c:numCache>
            </c:numRef>
          </c:val>
          <c:smooth val="0"/>
          <c:extLst>
            <c:ext xmlns:c16="http://schemas.microsoft.com/office/drawing/2014/chart" uri="{C3380CC4-5D6E-409C-BE32-E72D297353CC}">
              <c16:uniqueId val="{00000005-7B83-45E9-B770-BD088B2645F9}"/>
            </c:ext>
          </c:extLst>
        </c:ser>
        <c:dLbls>
          <c:showLegendKey val="0"/>
          <c:showVal val="0"/>
          <c:showCatName val="0"/>
          <c:showSerName val="0"/>
          <c:showPercent val="0"/>
          <c:showBubbleSize val="0"/>
        </c:dLbls>
        <c:marker val="1"/>
        <c:smooth val="0"/>
        <c:axId val="634829824"/>
        <c:axId val="634517120"/>
      </c:lineChart>
      <c:catAx>
        <c:axId val="634829312"/>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4516544"/>
        <c:crosses val="autoZero"/>
        <c:auto val="1"/>
        <c:lblAlgn val="ctr"/>
        <c:lblOffset val="100"/>
        <c:noMultiLvlLbl val="0"/>
      </c:catAx>
      <c:valAx>
        <c:axId val="634516544"/>
        <c:scaling>
          <c:orientation val="minMax"/>
          <c:max val="18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4829312"/>
        <c:crosses val="autoZero"/>
        <c:crossBetween val="between"/>
        <c:majorUnit val="10"/>
      </c:valAx>
      <c:valAx>
        <c:axId val="634517120"/>
        <c:scaling>
          <c:orientation val="minMax"/>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634829824"/>
        <c:crosses val="max"/>
        <c:crossBetween val="between"/>
      </c:valAx>
      <c:catAx>
        <c:axId val="634829824"/>
        <c:scaling>
          <c:orientation val="minMax"/>
        </c:scaling>
        <c:delete val="1"/>
        <c:axPos val="b"/>
        <c:numFmt formatCode="General" sourceLinked="1"/>
        <c:majorTickMark val="out"/>
        <c:minorTickMark val="none"/>
        <c:tickLblPos val="nextTo"/>
        <c:crossAx val="634517120"/>
        <c:crosses val="autoZero"/>
        <c:auto val="1"/>
        <c:lblAlgn val="ctr"/>
        <c:lblOffset val="100"/>
        <c:noMultiLvlLbl val="0"/>
      </c:catAx>
    </c:plotArea>
    <c:legend>
      <c:legendPos val="l"/>
      <c:legendEntry>
        <c:idx val="0"/>
        <c:delete val="1"/>
      </c:legendEntry>
      <c:legendEntry>
        <c:idx val="1"/>
        <c:delete val="1"/>
      </c:legendEntry>
      <c:legendEntry>
        <c:idx val="2"/>
        <c:delete val="1"/>
      </c:legendEntry>
      <c:layout>
        <c:manualLayout>
          <c:xMode val="edge"/>
          <c:yMode val="edge"/>
          <c:x val="0"/>
          <c:y val="0.61650925806405343"/>
          <c:w val="0.25544976605421993"/>
          <c:h val="9.7126755159703398E-2"/>
        </c:manualLayout>
      </c:layout>
      <c:overlay val="0"/>
      <c:txPr>
        <a:bodyPr/>
        <a:lstStyle/>
        <a:p>
          <a:pPr>
            <a:defRPr sz="8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1325299421199"/>
          <c:y val="0.34464395090275501"/>
          <c:w val="0.69020967642388642"/>
          <c:h val="0.45142408390882799"/>
        </c:manualLayout>
      </c:layout>
      <c:barChart>
        <c:barDir val="col"/>
        <c:grouping val="stacked"/>
        <c:varyColors val="0"/>
        <c:ser>
          <c:idx val="0"/>
          <c:order val="0"/>
          <c:tx>
            <c:strRef>
              <c:f>Sheet1!$B$1</c:f>
              <c:strCache>
                <c:ptCount val="1"/>
                <c:pt idx="0">
                  <c:v>PAT Concern Share</c:v>
                </c:pt>
              </c:strCache>
            </c:strRef>
          </c:tx>
          <c:spPr>
            <a:solidFill>
              <a:srgbClr val="FC706F"/>
            </a:solidFill>
            <a:ln>
              <a:noFill/>
            </a:ln>
            <a:effectLst/>
          </c:spPr>
          <c:invertIfNegative val="0"/>
          <c:dPt>
            <c:idx val="0"/>
            <c:invertIfNegative val="0"/>
            <c:bubble3D val="0"/>
            <c:extLst>
              <c:ext xmlns:c16="http://schemas.microsoft.com/office/drawing/2014/chart" uri="{C3380CC4-5D6E-409C-BE32-E72D297353CC}">
                <c16:uniqueId val="{00000000-B5F5-5A44-9F88-9A52EB9AD34A}"/>
              </c:ext>
            </c:extLst>
          </c:dPt>
          <c:dPt>
            <c:idx val="1"/>
            <c:invertIfNegative val="0"/>
            <c:bubble3D val="0"/>
            <c:extLst>
              <c:ext xmlns:c16="http://schemas.microsoft.com/office/drawing/2014/chart" uri="{C3380CC4-5D6E-409C-BE32-E72D297353CC}">
                <c16:uniqueId val="{00000001-B5F5-5A44-9F88-9A52EB9AD34A}"/>
              </c:ext>
            </c:extLst>
          </c:dPt>
          <c:dLbls>
            <c:dLbl>
              <c:idx val="0"/>
              <c:layout>
                <c:manualLayout>
                  <c:x val="-1.2955898427796595E-2"/>
                  <c:y val="-7.9523614876009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5-5A44-9F88-9A52EB9AD34A}"/>
                </c:ext>
              </c:extLst>
            </c:dLbl>
            <c:dLbl>
              <c:idx val="1"/>
              <c:layout>
                <c:manualLayout>
                  <c:x val="1.2955898427796625E-2"/>
                  <c:y val="-0.1308548649656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F5-5A44-9F88-9A52EB9AD34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[$€-2]\ * #,##0_ ;_ [$€-2]\ * \-#,##0_ ;_ [$€-2]\ * "-"??_ ;_ @_ </c:formatCode>
                <c:ptCount val="2"/>
                <c:pt idx="0">
                  <c:v>20.88</c:v>
                </c:pt>
                <c:pt idx="1">
                  <c:v>-79.81</c:v>
                </c:pt>
              </c:numCache>
            </c:numRef>
          </c:val>
          <c:extLst>
            <c:ext xmlns:c16="http://schemas.microsoft.com/office/drawing/2014/chart" uri="{C3380CC4-5D6E-409C-BE32-E72D297353CC}">
              <c16:uniqueId val="{00000002-B5F5-5A44-9F88-9A52EB9AD34A}"/>
            </c:ext>
          </c:extLst>
        </c:ser>
        <c:ser>
          <c:idx val="1"/>
          <c:order val="1"/>
          <c:tx>
            <c:strRef>
              <c:f>Sheet1!$C$1</c:f>
              <c:strCache>
                <c:ptCount val="1"/>
                <c:pt idx="0">
                  <c:v>adj</c:v>
                </c:pt>
              </c:strCache>
            </c:strRef>
          </c:tx>
          <c:spPr>
            <a:solidFill>
              <a:srgbClr val="F68220">
                <a:lumMod val="40000"/>
                <a:lumOff val="60000"/>
              </a:srgbClr>
            </a:solidFill>
            <a:ln w="28575">
              <a:noFill/>
            </a:ln>
          </c:spPr>
          <c:invertIfNegative val="0"/>
          <c:dLbls>
            <c:dLbl>
              <c:idx val="1"/>
              <c:layout>
                <c:manualLayout>
                  <c:x val="-0.17054706026074001"/>
                  <c:y val="1.121661521822238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B5F5-5A44-9F88-9A52EB9AD34A}"/>
                </c:ext>
              </c:extLst>
            </c:dLbl>
            <c:spPr>
              <a:noFill/>
              <a:ln>
                <a:noFill/>
              </a:ln>
              <a:effectLst/>
            </c:spPr>
            <c:txPr>
              <a:bodyPr/>
              <a:lstStyle/>
              <a:p>
                <a:pPr algn="ctr">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4-B5F5-5A44-9F88-9A52EB9AD34A}"/>
            </c:ext>
          </c:extLst>
        </c:ser>
        <c:dLbls>
          <c:dLblPos val="ctr"/>
          <c:showLegendKey val="0"/>
          <c:showVal val="1"/>
          <c:showCatName val="0"/>
          <c:showSerName val="0"/>
          <c:showPercent val="0"/>
          <c:showBubbleSize val="0"/>
        </c:dLbls>
        <c:gapWidth val="70"/>
        <c:overlap val="100"/>
        <c:axId val="635064320"/>
        <c:axId val="634518848"/>
      </c:barChart>
      <c:lineChart>
        <c:grouping val="standard"/>
        <c:varyColors val="0"/>
        <c:ser>
          <c:idx val="2"/>
          <c:order val="2"/>
          <c:tx>
            <c:strRef>
              <c:f>Sheet1!$D$1</c:f>
              <c:strCache>
                <c:ptCount val="1"/>
                <c:pt idx="0">
                  <c:v>PAT</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B5F5-5A44-9F88-9A52EB9AD34A}"/>
              </c:ext>
            </c:extLst>
          </c:dPt>
          <c:dLbls>
            <c:delete val="1"/>
          </c:dLbls>
          <c:cat>
            <c:strRef>
              <c:f>Sheet1!$A$2:$A$3</c:f>
              <c:strCache>
                <c:ptCount val="2"/>
                <c:pt idx="0">
                  <c:v>H1 FY 2019-20</c:v>
                </c:pt>
                <c:pt idx="1">
                  <c:v>H1 FY 2020-21</c:v>
                </c:pt>
              </c:strCache>
            </c:strRef>
          </c:cat>
          <c:val>
            <c:numRef>
              <c:f>Sheet1!$D$2:$D$3</c:f>
              <c:numCache>
                <c:formatCode>_ [$€-2]\ * #,##0_ ;_ [$€-2]\ * \-#,##0_ ;_ [$€-2]\ * "-"??_ ;_ @_ </c:formatCode>
                <c:ptCount val="2"/>
                <c:pt idx="0">
                  <c:v>20.88</c:v>
                </c:pt>
                <c:pt idx="1">
                  <c:v>-79.81</c:v>
                </c:pt>
              </c:numCache>
            </c:numRef>
          </c:val>
          <c:smooth val="0"/>
          <c:extLst>
            <c:ext xmlns:c16="http://schemas.microsoft.com/office/drawing/2014/chart" uri="{C3380CC4-5D6E-409C-BE32-E72D297353CC}">
              <c16:uniqueId val="{00000007-B5F5-5A44-9F88-9A52EB9AD34A}"/>
            </c:ext>
          </c:extLst>
        </c:ser>
        <c:dLbls>
          <c:dLblPos val="ctr"/>
          <c:showLegendKey val="0"/>
          <c:showVal val="1"/>
          <c:showCatName val="0"/>
          <c:showSerName val="0"/>
          <c:showPercent val="0"/>
          <c:showBubbleSize val="0"/>
        </c:dLbls>
        <c:marker val="1"/>
        <c:smooth val="0"/>
        <c:axId val="635064320"/>
        <c:axId val="634518848"/>
      </c:lineChart>
      <c:catAx>
        <c:axId val="635064320"/>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4518848"/>
        <c:crosses val="autoZero"/>
        <c:auto val="1"/>
        <c:lblAlgn val="ctr"/>
        <c:lblOffset val="1"/>
        <c:noMultiLvlLbl val="0"/>
      </c:catAx>
      <c:valAx>
        <c:axId val="634518848"/>
        <c:scaling>
          <c:orientation val="minMax"/>
          <c:max val="80"/>
          <c:min val="-11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5064320"/>
        <c:crosses val="autoZero"/>
        <c:crossBetween val="between"/>
        <c:majorUnit val="1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1325299421199"/>
          <c:y val="0.34464395090275501"/>
          <c:w val="0.61571326046405594"/>
          <c:h val="0.45142408390882799"/>
        </c:manualLayout>
      </c:layout>
      <c:barChart>
        <c:barDir val="col"/>
        <c:grouping val="stacked"/>
        <c:varyColors val="0"/>
        <c:ser>
          <c:idx val="0"/>
          <c:order val="0"/>
          <c:tx>
            <c:strRef>
              <c:f>Sheet1!$B$1</c:f>
              <c:strCache>
                <c:ptCount val="1"/>
                <c:pt idx="0">
                  <c:v>PAT (Concern share)</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DC25-4243-B387-A7D84B5C5093}"/>
              </c:ext>
            </c:extLst>
          </c:dPt>
          <c:dPt>
            <c:idx val="1"/>
            <c:invertIfNegative val="0"/>
            <c:bubble3D val="0"/>
            <c:extLst>
              <c:ext xmlns:c16="http://schemas.microsoft.com/office/drawing/2014/chart" uri="{C3380CC4-5D6E-409C-BE32-E72D297353CC}">
                <c16:uniqueId val="{00000001-DC25-4243-B387-A7D84B5C5093}"/>
              </c:ext>
            </c:extLst>
          </c:dPt>
          <c:dLbls>
            <c:dLbl>
              <c:idx val="0"/>
              <c:layout>
                <c:manualLayout>
                  <c:x val="-1.2955898427796595E-2"/>
                  <c:y val="-7.9523614876009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25-4243-B387-A7D84B5C5093}"/>
                </c:ext>
              </c:extLst>
            </c:dLbl>
            <c:dLbl>
              <c:idx val="1"/>
              <c:layout>
                <c:manualLayout>
                  <c:x val="-6.4779492138983125E-3"/>
                  <c:y val="-1.70142026304089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25-4243-B387-A7D84B5C5093}"/>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[$€-2]\ * #,##0_ ;_ [$€-2]\ * \-#,##0_ ;_ [$€-2]\ * "-"??_ ;_ @_ </c:formatCode>
                <c:ptCount val="2"/>
                <c:pt idx="0">
                  <c:v>-0.11</c:v>
                </c:pt>
                <c:pt idx="1">
                  <c:v>-44.4</c:v>
                </c:pt>
              </c:numCache>
            </c:numRef>
          </c:val>
          <c:extLst>
            <c:ext xmlns:c16="http://schemas.microsoft.com/office/drawing/2014/chart" uri="{C3380CC4-5D6E-409C-BE32-E72D297353CC}">
              <c16:uniqueId val="{00000002-DC25-4243-B387-A7D84B5C5093}"/>
            </c:ext>
          </c:extLst>
        </c:ser>
        <c:ser>
          <c:idx val="1"/>
          <c:order val="1"/>
          <c:tx>
            <c:strRef>
              <c:f>Sheet1!$C$1</c:f>
              <c:strCache>
                <c:ptCount val="1"/>
                <c:pt idx="0">
                  <c:v>Exceptional costs</c:v>
                </c:pt>
              </c:strCache>
            </c:strRef>
          </c:tx>
          <c:spPr>
            <a:solidFill>
              <a:srgbClr val="FFC000"/>
            </a:solidFill>
            <a:ln w="28575">
              <a:noFill/>
            </a:ln>
          </c:spPr>
          <c:invertIfNegative val="0"/>
          <c:dLbls>
            <c:dLbl>
              <c:idx val="1"/>
              <c:layout>
                <c:manualLayout>
                  <c:x val="-0.1737859073490039"/>
                  <c:y val="-5.859571088450061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580051475190701"/>
                      <c:h val="0.18392992691176199"/>
                    </c:manualLayout>
                  </c15:layout>
                </c:ext>
                <c:ext xmlns:c16="http://schemas.microsoft.com/office/drawing/2014/chart" uri="{C3380CC4-5D6E-409C-BE32-E72D297353CC}">
                  <c16:uniqueId val="{00000003-DC25-4243-B387-A7D84B5C5093}"/>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_ [$€-2]\ * #,##0_ ;_ [$€-2]\ * \-#,##0_ ;_ [$€-2]\ * "-"??_ ;_ @_ </c:formatCode>
                <c:ptCount val="2"/>
                <c:pt idx="1">
                  <c:v>2.3766000000000003</c:v>
                </c:pt>
              </c:numCache>
            </c:numRef>
          </c:val>
          <c:extLst>
            <c:ext xmlns:c16="http://schemas.microsoft.com/office/drawing/2014/chart" uri="{C3380CC4-5D6E-409C-BE32-E72D297353CC}">
              <c16:uniqueId val="{00000004-DC25-4243-B387-A7D84B5C5093}"/>
            </c:ext>
          </c:extLst>
        </c:ser>
        <c:dLbls>
          <c:dLblPos val="ctr"/>
          <c:showLegendKey val="0"/>
          <c:showVal val="1"/>
          <c:showCatName val="0"/>
          <c:showSerName val="0"/>
          <c:showPercent val="0"/>
          <c:showBubbleSize val="0"/>
        </c:dLbls>
        <c:gapWidth val="70"/>
        <c:overlap val="100"/>
        <c:axId val="635064832"/>
        <c:axId val="635603200"/>
      </c:barChart>
      <c:lineChart>
        <c:grouping val="standard"/>
        <c:varyColors val="0"/>
        <c:ser>
          <c:idx val="2"/>
          <c:order val="2"/>
          <c:tx>
            <c:strRef>
              <c:f>Sheet1!$D$1</c:f>
              <c:strCache>
                <c:ptCount val="1"/>
                <c:pt idx="0">
                  <c:v>Total</c:v>
                </c:pt>
              </c:strCache>
            </c:strRef>
          </c:tx>
          <c:spPr>
            <a:ln>
              <a:noFill/>
            </a:ln>
          </c:spPr>
          <c:marker>
            <c:symbol val="triangle"/>
            <c:size val="7"/>
            <c:spPr>
              <a:noFill/>
              <a:ln>
                <a:noFill/>
              </a:ln>
            </c:spPr>
          </c:marker>
          <c:dPt>
            <c:idx val="1"/>
            <c:bubble3D val="0"/>
            <c:extLst>
              <c:ext xmlns:c16="http://schemas.microsoft.com/office/drawing/2014/chart" uri="{C3380CC4-5D6E-409C-BE32-E72D297353CC}">
                <c16:uniqueId val="{00000005-DC25-4243-B387-A7D84B5C5093}"/>
              </c:ext>
            </c:extLst>
          </c:dPt>
          <c:dLbls>
            <c:dLbl>
              <c:idx val="0"/>
              <c:delete val="1"/>
              <c:extLst>
                <c:ext xmlns:c15="http://schemas.microsoft.com/office/drawing/2012/chart" uri="{CE6537A1-D6FC-4f65-9D91-7224C49458BB}"/>
                <c:ext xmlns:c16="http://schemas.microsoft.com/office/drawing/2014/chart" uri="{C3380CC4-5D6E-409C-BE32-E72D297353CC}">
                  <c16:uniqueId val="{00000006-DC25-4243-B387-A7D84B5C5093}"/>
                </c:ext>
              </c:extLst>
            </c:dLbl>
            <c:dLbl>
              <c:idx val="1"/>
              <c:layout>
                <c:manualLayout>
                  <c:x val="-8.9112352633031314E-2"/>
                  <c:y val="5.1229508196721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25-4243-B387-A7D84B5C5093}"/>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[$€-2]\ * #,##0_ ;_ [$€-2]\ * \-#,##0_ ;_ [$€-2]\ * "-"??_ ;_ @_ </c:formatCode>
                <c:ptCount val="2"/>
                <c:pt idx="0">
                  <c:v>-0.11</c:v>
                </c:pt>
                <c:pt idx="1">
                  <c:v>-42.023399999999995</c:v>
                </c:pt>
              </c:numCache>
            </c:numRef>
          </c:val>
          <c:smooth val="0"/>
          <c:extLst>
            <c:ext xmlns:c16="http://schemas.microsoft.com/office/drawing/2014/chart" uri="{C3380CC4-5D6E-409C-BE32-E72D297353CC}">
              <c16:uniqueId val="{00000007-DC25-4243-B387-A7D84B5C5093}"/>
            </c:ext>
          </c:extLst>
        </c:ser>
        <c:dLbls>
          <c:dLblPos val="ctr"/>
          <c:showLegendKey val="0"/>
          <c:showVal val="1"/>
          <c:showCatName val="0"/>
          <c:showSerName val="0"/>
          <c:showPercent val="0"/>
          <c:showBubbleSize val="0"/>
        </c:dLbls>
        <c:marker val="1"/>
        <c:smooth val="0"/>
        <c:axId val="635064832"/>
        <c:axId val="635603200"/>
      </c:lineChart>
      <c:catAx>
        <c:axId val="635064832"/>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5603200"/>
        <c:crosses val="autoZero"/>
        <c:auto val="1"/>
        <c:lblAlgn val="ctr"/>
        <c:lblOffset val="999"/>
        <c:noMultiLvlLbl val="0"/>
      </c:catAx>
      <c:valAx>
        <c:axId val="635603200"/>
        <c:scaling>
          <c:orientation val="minMax"/>
          <c:max val="80"/>
          <c:min val="-11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5064832"/>
        <c:crosses val="autoZero"/>
        <c:crossBetween val="between"/>
        <c:majorUnit val="10"/>
      </c:valAx>
    </c:plotArea>
    <c:legend>
      <c:legendPos val="r"/>
      <c:legendEntry>
        <c:idx val="2"/>
        <c:delete val="1"/>
      </c:legendEntry>
      <c:layout>
        <c:manualLayout>
          <c:xMode val="edge"/>
          <c:yMode val="edge"/>
          <c:x val="0.7161625342961504"/>
          <c:y val="0.47811025414855929"/>
          <c:w val="0.24820874502740886"/>
          <c:h val="0.19746801629304536"/>
        </c:manualLayout>
      </c:layout>
      <c:overlay val="0"/>
      <c:txPr>
        <a:bodyPr/>
        <a:lstStyle/>
        <a:p>
          <a:pPr>
            <a:defRPr sz="8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66407187480005"/>
          <c:y val="0.38940701059908489"/>
          <c:w val="0.64324571626872429"/>
          <c:h val="0.36652946477990844"/>
        </c:manualLayout>
      </c:layout>
      <c:barChart>
        <c:barDir val="col"/>
        <c:grouping val="clustered"/>
        <c:varyColors val="0"/>
        <c:ser>
          <c:idx val="0"/>
          <c:order val="0"/>
          <c:tx>
            <c:strRef>
              <c:f>Sheet1!$B$1</c:f>
              <c:strCache>
                <c:ptCount val="1"/>
                <c:pt idx="0">
                  <c:v>Without Ind AS 116 impact</c:v>
                </c:pt>
              </c:strCache>
            </c:strRef>
          </c:tx>
          <c:spPr>
            <a:solidFill>
              <a:srgbClr val="7D7D7D"/>
            </a:solidFill>
            <a:ln>
              <a:noFill/>
            </a:ln>
            <a:effectLst/>
          </c:spPr>
          <c:invertIfNegative val="0"/>
          <c:dLbls>
            <c:dLbl>
              <c:idx val="0"/>
              <c:layout>
                <c:manualLayout>
                  <c:x val="1.2174695374981816E-2"/>
                  <c:y val="-2.2256371525542513E-2"/>
                </c:manualLayout>
              </c:layou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AA-47F1-AE74-8E4E45494E85}"/>
                </c:ext>
              </c:extLst>
            </c:dLbl>
            <c:dLbl>
              <c:idx val="1"/>
              <c:layout>
                <c:manualLayout>
                  <c:x val="0"/>
                  <c:y val="8.7806331639214454E-3"/>
                </c:manualLayout>
              </c:layou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AA-47F1-AE74-8E4E45494E85}"/>
                </c:ext>
              </c:extLst>
            </c:dLbl>
            <c:spPr>
              <a:noFill/>
              <a:ln>
                <a:noFill/>
              </a:ln>
              <a:effectLst/>
            </c:spPr>
            <c:txPr>
              <a:bodyPr/>
              <a:lstStyle/>
              <a:p>
                <a:pPr algn="ctr">
                  <a:defRPr lang="en-IN" sz="14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Ref>
          </c:val>
          <c:extLst>
            <c:ext xmlns:c16="http://schemas.microsoft.com/office/drawing/2014/chart" uri="{C3380CC4-5D6E-409C-BE32-E72D297353CC}">
              <c16:uniqueId val="{00000002-72A3-A24F-8EFB-ECD11136BCB0}"/>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Lbls>
            <c:dLbl>
              <c:idx val="1"/>
              <c:layout>
                <c:manualLayout>
                  <c:x val="-0.13547392278511017"/>
                  <c:y val="-4.2142791724350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AA-47F1-AE74-8E4E45494E85}"/>
                </c:ext>
              </c:extLst>
            </c:dLbl>
            <c:spPr>
              <a:noFill/>
              <a:ln>
                <a:noFill/>
              </a:ln>
              <a:effectLst/>
            </c:spPr>
            <c:txPr>
              <a:bodyPr/>
              <a:lstStyle/>
              <a:p>
                <a:pPr algn="ctr" rtl="0">
                  <a:defRPr lang="en-IN" sz="14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4-72A3-A24F-8EFB-ECD11136BCB0}"/>
            </c:ext>
          </c:extLst>
        </c:ser>
        <c:ser>
          <c:idx val="2"/>
          <c:order val="2"/>
          <c:tx>
            <c:strRef>
              <c:f>Sheet1!$D$1</c:f>
              <c:strCache>
                <c:ptCount val="1"/>
                <c:pt idx="0">
                  <c:v>Reported EBITDA</c:v>
                </c:pt>
              </c:strCache>
            </c:strRef>
          </c:tx>
          <c:spPr>
            <a:solidFill>
              <a:srgbClr val="7D7D7D"/>
            </a:solidFill>
            <a:ln>
              <a:noFill/>
            </a:ln>
          </c:spPr>
          <c:invertIfNegative val="0"/>
          <c:dLbls>
            <c:dLbl>
              <c:idx val="0"/>
              <c:layout>
                <c:manualLayout>
                  <c:x val="-9.1312611905941931E-3"/>
                  <c:y val="0.20097475008246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AA-47F1-AE74-8E4E45494E85}"/>
                </c:ext>
              </c:extLst>
            </c:dLbl>
            <c:dLbl>
              <c:idx val="1"/>
              <c:layout>
                <c:manualLayout>
                  <c:x val="-1.0675865751455512E-2"/>
                  <c:y val="0.121880961088880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AA-47F1-AE74-8E4E45494E85}"/>
                </c:ext>
              </c:extLst>
            </c:dLbl>
            <c:spPr>
              <a:noFill/>
              <a:ln>
                <a:noFill/>
              </a:ln>
              <a:effectLst/>
            </c:spPr>
            <c:txPr>
              <a:bodyPr/>
              <a:lstStyle/>
              <a:p>
                <a:pPr algn="ctr" rtl="0">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[$€-2]\ * #,##0_ ;_ [$€-2]\ * \-#,##0_ ;_ [$€-2]\ * "-"??_ ;_ @_ </c:formatCode>
                <c:ptCount val="2"/>
                <c:pt idx="0">
                  <c:v>89.49</c:v>
                </c:pt>
                <c:pt idx="1">
                  <c:v>41.99</c:v>
                </c:pt>
              </c:numCache>
            </c:numRef>
          </c:val>
          <c:extLst>
            <c:ext xmlns:c16="http://schemas.microsoft.com/office/drawing/2014/chart" uri="{C3380CC4-5D6E-409C-BE32-E72D297353CC}">
              <c16:uniqueId val="{00000007-72A3-A24F-8EFB-ECD11136BCB0}"/>
            </c:ext>
          </c:extLst>
        </c:ser>
        <c:dLbls>
          <c:dLblPos val="ctr"/>
          <c:showLegendKey val="0"/>
          <c:showVal val="1"/>
          <c:showCatName val="0"/>
          <c:showSerName val="0"/>
          <c:showPercent val="0"/>
          <c:showBubbleSize val="0"/>
        </c:dLbls>
        <c:gapWidth val="70"/>
        <c:axId val="634041344"/>
        <c:axId val="633882880"/>
      </c:barChart>
      <c:lineChart>
        <c:grouping val="standard"/>
        <c:varyColors val="0"/>
        <c:ser>
          <c:idx val="3"/>
          <c:order val="3"/>
          <c:tx>
            <c:strRef>
              <c:f>Sheet1!$E$1</c:f>
              <c:strCache>
                <c:ptCount val="1"/>
                <c:pt idx="0">
                  <c:v>% of Revenue</c:v>
                </c:pt>
              </c:strCache>
            </c:strRef>
          </c:tx>
          <c:spPr>
            <a:ln>
              <a:noFill/>
            </a:ln>
          </c:spPr>
          <c:marker>
            <c:symbol val="circle"/>
            <c:size val="6"/>
            <c:spPr>
              <a:solidFill>
                <a:srgbClr val="C00000"/>
              </a:solidFill>
              <a:ln>
                <a:noFill/>
              </a:ln>
            </c:spPr>
          </c:marker>
          <c:dLbls>
            <c:dLbl>
              <c:idx val="0"/>
              <c:layout>
                <c:manualLayout>
                  <c:x val="-7.0004498406145435E-2"/>
                  <c:y val="-6.9566803637250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AA-47F1-AE74-8E4E45494E85}"/>
                </c:ext>
              </c:extLst>
            </c:dLbl>
            <c:dLbl>
              <c:idx val="1"/>
              <c:layout>
                <c:manualLayout>
                  <c:x val="-7.3588604101674157E-2"/>
                  <c:y val="-5.6921675774134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AA-47F1-AE74-8E4E45494E85}"/>
                </c:ext>
              </c:extLst>
            </c:dLbl>
            <c:spPr>
              <a:noFill/>
              <a:ln>
                <a:noFill/>
              </a:ln>
              <a:effectLst/>
            </c:spPr>
            <c:txPr>
              <a:bodyPr/>
              <a:lstStyle/>
              <a:p>
                <a:pPr algn="ctr" rtl="0">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0.0%</c:formatCode>
                <c:ptCount val="2"/>
                <c:pt idx="0">
                  <c:v>0.11223203026481715</c:v>
                </c:pt>
                <c:pt idx="1">
                  <c:v>7.9245283018867921E-2</c:v>
                </c:pt>
              </c:numCache>
            </c:numRef>
          </c:val>
          <c:smooth val="0"/>
          <c:extLst>
            <c:ext xmlns:c16="http://schemas.microsoft.com/office/drawing/2014/chart" uri="{C3380CC4-5D6E-409C-BE32-E72D297353CC}">
              <c16:uniqueId val="{00000007-50AA-47F1-AE74-8E4E45494E85}"/>
            </c:ext>
          </c:extLst>
        </c:ser>
        <c:dLbls>
          <c:showLegendKey val="0"/>
          <c:showVal val="0"/>
          <c:showCatName val="0"/>
          <c:showSerName val="0"/>
          <c:showPercent val="0"/>
          <c:showBubbleSize val="0"/>
        </c:dLbls>
        <c:marker val="1"/>
        <c:smooth val="0"/>
        <c:axId val="634041856"/>
        <c:axId val="633883456"/>
      </c:lineChart>
      <c:catAx>
        <c:axId val="634041344"/>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3882880"/>
        <c:crosses val="autoZero"/>
        <c:auto val="1"/>
        <c:lblAlgn val="ctr"/>
        <c:lblOffset val="100"/>
        <c:noMultiLvlLbl val="0"/>
      </c:catAx>
      <c:valAx>
        <c:axId val="633882880"/>
        <c:scaling>
          <c:orientation val="minMax"/>
          <c:max val="125"/>
          <c:min val="0"/>
        </c:scaling>
        <c:delete val="0"/>
        <c:axPos val="l"/>
        <c:numFmt formatCode="_ [$€-2]\ * #,##0_ ;_ [$€-2]\ * \-#,##0_ ;_ [$€-2]\ * &quot;-&quot;??_ ;_ @_ " sourceLinked="1"/>
        <c:majorTickMark val="out"/>
        <c:minorTickMark val="none"/>
        <c:tickLblPos val="nextTo"/>
        <c:spPr>
          <a:solidFill>
            <a:srgbClr val="FFFFFF"/>
          </a:solidFill>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4041344"/>
        <c:crosses val="autoZero"/>
        <c:crossBetween val="between"/>
        <c:majorUnit val="10"/>
      </c:valAx>
      <c:valAx>
        <c:axId val="633883456"/>
        <c:scaling>
          <c:orientation val="minMax"/>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634041856"/>
        <c:crosses val="max"/>
        <c:crossBetween val="between"/>
      </c:valAx>
      <c:catAx>
        <c:axId val="634041856"/>
        <c:scaling>
          <c:orientation val="minMax"/>
        </c:scaling>
        <c:delete val="1"/>
        <c:axPos val="b"/>
        <c:numFmt formatCode="General" sourceLinked="1"/>
        <c:majorTickMark val="out"/>
        <c:minorTickMark val="none"/>
        <c:tickLblPos val="nextTo"/>
        <c:crossAx val="633883456"/>
        <c:crosses val="autoZero"/>
        <c:auto val="1"/>
        <c:lblAlgn val="ctr"/>
        <c:lblOffset val="100"/>
        <c:noMultiLvlLbl val="0"/>
      </c:catAx>
    </c:plotArea>
    <c:legend>
      <c:legendPos val="l"/>
      <c:legendEntry>
        <c:idx val="0"/>
        <c:delete val="1"/>
      </c:legendEntry>
      <c:layout>
        <c:manualLayout>
          <c:xMode val="edge"/>
          <c:yMode val="edge"/>
          <c:x val="1.1062119889210895E-2"/>
          <c:y val="0.59536711343459114"/>
          <c:w val="0.24004688695675516"/>
          <c:h val="9.7126755159703398E-2"/>
        </c:manualLayout>
      </c:layout>
      <c:overlay val="0"/>
      <c:txPr>
        <a:bodyPr/>
        <a:lstStyle/>
        <a:p>
          <a:pPr>
            <a:defRPr lang="en-IN" sz="800" b="0"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92295123112955"/>
          <c:y val="0.50252257502045761"/>
          <c:w val="0.73686542530212573"/>
          <c:h val="0.28883964564464282"/>
        </c:manualLayout>
      </c:layout>
      <c:barChart>
        <c:barDir val="col"/>
        <c:grouping val="stacked"/>
        <c:varyColors val="0"/>
        <c:ser>
          <c:idx val="0"/>
          <c:order val="0"/>
          <c:tx>
            <c:strRef>
              <c:f>Sheet1!$B$1</c:f>
              <c:strCache>
                <c:ptCount val="1"/>
                <c:pt idx="0">
                  <c:v>MSSL Consol</c:v>
                </c:pt>
              </c:strCache>
            </c:strRef>
          </c:tx>
          <c:spPr>
            <a:solidFill>
              <a:srgbClr val="8B0304">
                <a:lumMod val="40000"/>
                <a:lumOff val="60000"/>
              </a:srgbClr>
            </a:solidFill>
            <a:ln>
              <a:noFill/>
            </a:ln>
            <a:effectLst/>
          </c:spPr>
          <c:invertIfNegative val="0"/>
          <c:dPt>
            <c:idx val="0"/>
            <c:invertIfNegative val="0"/>
            <c:bubble3D val="0"/>
            <c:extLst>
              <c:ext xmlns:c16="http://schemas.microsoft.com/office/drawing/2014/chart" uri="{C3380CC4-5D6E-409C-BE32-E72D297353CC}">
                <c16:uniqueId val="{00000000-EBC6-AE48-A491-9F15E4DAACFE}"/>
              </c:ext>
            </c:extLst>
          </c:dPt>
          <c:dPt>
            <c:idx val="1"/>
            <c:invertIfNegative val="0"/>
            <c:bubble3D val="0"/>
            <c:extLst>
              <c:ext xmlns:c16="http://schemas.microsoft.com/office/drawing/2014/chart" uri="{C3380CC4-5D6E-409C-BE32-E72D297353CC}">
                <c16:uniqueId val="{00000001-EBC6-AE48-A491-9F15E4DAACFE}"/>
              </c:ext>
            </c:extLst>
          </c:dPt>
          <c:dLbls>
            <c:dLbl>
              <c:idx val="0"/>
              <c:layout>
                <c:manualLayout>
                  <c:x val="0"/>
                  <c:y val="-0.1483956347484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6-AE48-A491-9F15E4DAACFE}"/>
                </c:ext>
              </c:extLst>
            </c:dLbl>
            <c:dLbl>
              <c:idx val="1"/>
              <c:layout>
                <c:manualLayout>
                  <c:x val="-1.35043857481425E-2"/>
                  <c:y val="-0.18669165935116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6-AE48-A491-9F15E4DAACFE}"/>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Q2 FY 2019-20</c:v>
                </c:pt>
                <c:pt idx="1">
                  <c:v>Q2 FY 020-21</c:v>
                </c:pt>
              </c:strCache>
            </c:strRef>
          </c:cat>
          <c:val>
            <c:numRef>
              <c:f>Sheet1!$B$2:$B$3</c:f>
              <c:numCache>
                <c:formatCode>_(* #,##0_);_(* \(#,##0\);_(* "-"??_);_(@_)</c:formatCode>
                <c:ptCount val="2"/>
                <c:pt idx="0">
                  <c:v>621.04999999999995</c:v>
                </c:pt>
                <c:pt idx="1">
                  <c:v>700.69</c:v>
                </c:pt>
              </c:numCache>
            </c:numRef>
          </c:val>
          <c:extLst>
            <c:ext xmlns:c16="http://schemas.microsoft.com/office/drawing/2014/chart" uri="{C3380CC4-5D6E-409C-BE32-E72D297353CC}">
              <c16:uniqueId val="{00000002-EBC6-AE48-A491-9F15E4DAACFE}"/>
            </c:ext>
          </c:extLst>
        </c:ser>
        <c:ser>
          <c:idx val="2"/>
          <c:order val="1"/>
          <c:tx>
            <c:strRef>
              <c:f>Sheet1!$C$1</c:f>
              <c:strCache>
                <c:ptCount val="1"/>
                <c:pt idx="0">
                  <c:v>Start up cost</c:v>
                </c:pt>
              </c:strCache>
            </c:strRef>
          </c:tx>
          <c:spPr>
            <a:solidFill>
              <a:srgbClr val="F5C242"/>
            </a:solidFill>
            <a:ln>
              <a:noFill/>
            </a:ln>
          </c:spPr>
          <c:invertIfNegative val="0"/>
          <c:dLbls>
            <c:dLbl>
              <c:idx val="1"/>
              <c:layout>
                <c:manualLayout>
                  <c:x val="0"/>
                  <c:y val="-4.3082603636654213E-2"/>
                </c:manualLayout>
              </c:layout>
              <c:spPr>
                <a:noFill/>
                <a:ln>
                  <a:noFill/>
                </a:ln>
                <a:effectLst/>
              </c:spPr>
              <c:txPr>
                <a:bodyPr/>
                <a:lstStyle/>
                <a:p>
                  <a:pPr algn="ctr" rtl="0">
                    <a:defRPr lang="en-IN"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C6-AE48-A491-9F15E4DAACFE}"/>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020-21</c:v>
                </c:pt>
              </c:strCache>
            </c:strRef>
          </c:cat>
          <c:val>
            <c:numRef>
              <c:f>Sheet1!$C$2:$C$3</c:f>
            </c:numRef>
          </c:val>
          <c:extLst>
            <c:ext xmlns:c16="http://schemas.microsoft.com/office/drawing/2014/chart" uri="{C3380CC4-5D6E-409C-BE32-E72D297353CC}">
              <c16:uniqueId val="{00000005-EBC6-AE48-A491-9F15E4DAACFE}"/>
            </c:ext>
          </c:extLst>
        </c:ser>
        <c:dLbls>
          <c:showLegendKey val="0"/>
          <c:showVal val="0"/>
          <c:showCatName val="0"/>
          <c:showSerName val="0"/>
          <c:showPercent val="0"/>
          <c:showBubbleSize val="0"/>
        </c:dLbls>
        <c:gapWidth val="60"/>
        <c:overlap val="100"/>
        <c:axId val="143720448"/>
        <c:axId val="142773056"/>
      </c:barChart>
      <c:lineChart>
        <c:grouping val="standard"/>
        <c:varyColors val="0"/>
        <c:ser>
          <c:idx val="3"/>
          <c:order val="2"/>
          <c:tx>
            <c:strRef>
              <c:f>Sheet1!$D$1</c:f>
              <c:strCache>
                <c:ptCount val="1"/>
                <c:pt idx="0">
                  <c:v>Total</c:v>
                </c:pt>
              </c:strCache>
            </c:strRef>
          </c:tx>
          <c:spPr>
            <a:ln>
              <a:noFill/>
            </a:ln>
          </c:spPr>
          <c:marker>
            <c:symbol val="none"/>
          </c:marker>
          <c:cat>
            <c:strRef>
              <c:f>Sheet1!$A$2:$A$3</c:f>
              <c:strCache>
                <c:ptCount val="2"/>
                <c:pt idx="0">
                  <c:v>Q2 FY 2019-20</c:v>
                </c:pt>
                <c:pt idx="1">
                  <c:v>Q2 FY 020-21</c:v>
                </c:pt>
              </c:strCache>
            </c:strRef>
          </c:cat>
          <c:val>
            <c:numRef>
              <c:f>Sheet1!$D$2:$D$3</c:f>
              <c:numCache>
                <c:formatCode>_(* #,##0_);_(* \(#,##0\);_(* "-"??_);_(@_)</c:formatCode>
                <c:ptCount val="2"/>
                <c:pt idx="0">
                  <c:v>621.04999999999995</c:v>
                </c:pt>
                <c:pt idx="1">
                  <c:v>700.69</c:v>
                </c:pt>
              </c:numCache>
            </c:numRef>
          </c:val>
          <c:smooth val="0"/>
          <c:extLst>
            <c:ext xmlns:c16="http://schemas.microsoft.com/office/drawing/2014/chart" uri="{C3380CC4-5D6E-409C-BE32-E72D297353CC}">
              <c16:uniqueId val="{00000006-EBC6-AE48-A491-9F15E4DAACFE}"/>
            </c:ext>
          </c:extLst>
        </c:ser>
        <c:dLbls>
          <c:showLegendKey val="0"/>
          <c:showVal val="0"/>
          <c:showCatName val="0"/>
          <c:showSerName val="0"/>
          <c:showPercent val="0"/>
          <c:showBubbleSize val="0"/>
        </c:dLbls>
        <c:marker val="1"/>
        <c:smooth val="0"/>
        <c:axId val="143720448"/>
        <c:axId val="142773056"/>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EBC6-AE48-A491-9F15E4DAACFE}"/>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C6-AE48-A491-9F15E4DAACFE}"/>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020-21</c:v>
                </c:pt>
              </c:strCache>
            </c:strRef>
          </c:cat>
          <c:val>
            <c:numRef>
              <c:f>Sheet1!$F$2:$F$3</c:f>
              <c:numCache>
                <c:formatCode>0%</c:formatCode>
                <c:ptCount val="2"/>
                <c:pt idx="1">
                  <c:v>0.12823444167136322</c:v>
                </c:pt>
              </c:numCache>
            </c:numRef>
          </c:val>
          <c:smooth val="0"/>
          <c:extLst>
            <c:ext xmlns:c16="http://schemas.microsoft.com/office/drawing/2014/chart" uri="{C3380CC4-5D6E-409C-BE32-E72D297353CC}">
              <c16:uniqueId val="{00000009-EBC6-AE48-A491-9F15E4DAACFE}"/>
            </c:ext>
          </c:extLst>
        </c:ser>
        <c:dLbls>
          <c:showLegendKey val="0"/>
          <c:showVal val="0"/>
          <c:showCatName val="0"/>
          <c:showSerName val="0"/>
          <c:showPercent val="0"/>
          <c:showBubbleSize val="0"/>
        </c:dLbls>
        <c:marker val="1"/>
        <c:smooth val="0"/>
        <c:axId val="143720960"/>
        <c:axId val="142773632"/>
      </c:lineChart>
      <c:catAx>
        <c:axId val="143720448"/>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773056"/>
        <c:crosses val="autoZero"/>
        <c:auto val="1"/>
        <c:lblAlgn val="ctr"/>
        <c:lblOffset val="0"/>
        <c:noMultiLvlLbl val="0"/>
      </c:catAx>
      <c:valAx>
        <c:axId val="142773056"/>
        <c:scaling>
          <c:orientation val="minMax"/>
          <c:max val="71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143720448"/>
        <c:crosses val="autoZero"/>
        <c:crossBetween val="between"/>
        <c:majorUnit val="200"/>
      </c:valAx>
      <c:valAx>
        <c:axId val="142773632"/>
        <c:scaling>
          <c:orientation val="minMax"/>
        </c:scaling>
        <c:delete val="0"/>
        <c:axPos val="r"/>
        <c:numFmt formatCode="0%" sourceLinked="1"/>
        <c:majorTickMark val="none"/>
        <c:minorTickMark val="none"/>
        <c:tickLblPos val="none"/>
        <c:spPr>
          <a:ln>
            <a:noFill/>
          </a:ln>
        </c:spPr>
        <c:crossAx val="143720960"/>
        <c:crosses val="max"/>
        <c:crossBetween val="between"/>
      </c:valAx>
      <c:catAx>
        <c:axId val="143720960"/>
        <c:scaling>
          <c:orientation val="minMax"/>
        </c:scaling>
        <c:delete val="1"/>
        <c:axPos val="t"/>
        <c:numFmt formatCode="General" sourceLinked="1"/>
        <c:majorTickMark val="out"/>
        <c:minorTickMark val="none"/>
        <c:tickLblPos val="nextTo"/>
        <c:crossAx val="142773632"/>
        <c:crosses val="max"/>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30518287179299"/>
          <c:y val="1.5661899535089299E-2"/>
          <c:w val="0.82884749370221311"/>
          <c:h val="0.77358163618942799"/>
        </c:manualLayout>
      </c:layout>
      <c:barChart>
        <c:barDir val="col"/>
        <c:grouping val="stacked"/>
        <c:varyColors val="0"/>
        <c:ser>
          <c:idx val="0"/>
          <c:order val="0"/>
          <c:tx>
            <c:strRef>
              <c:f>Sheet1!$B$1</c:f>
              <c:strCache>
                <c:ptCount val="1"/>
                <c:pt idx="0">
                  <c:v>Sales</c:v>
                </c:pt>
              </c:strCache>
            </c:strRef>
          </c:tx>
          <c:spPr>
            <a:solidFill>
              <a:srgbClr val="F1A5A8"/>
            </a:solidFill>
            <a:ln>
              <a:noFill/>
            </a:ln>
            <a:effectLst/>
          </c:spPr>
          <c:invertIfNegative val="0"/>
          <c:cat>
            <c:strRef>
              <c:f>Sheet1!$A$2:$A$3</c:f>
              <c:strCache>
                <c:ptCount val="2"/>
                <c:pt idx="0">
                  <c:v>H1 FY 2019-20</c:v>
                </c:pt>
                <c:pt idx="1">
                  <c:v>H1 FY 2020-21</c:v>
                </c:pt>
              </c:strCache>
            </c:strRef>
          </c:cat>
          <c:val>
            <c:numRef>
              <c:f>Sheet1!$B$2:$B$3</c:f>
              <c:numCache>
                <c:formatCode>_ [$€-2]\ * #,##0_ ;_ [$€-2]\ * \-#,##0_ ;_ [$€-2]\ * "-"??_ ;_ @_ </c:formatCode>
                <c:ptCount val="2"/>
                <c:pt idx="0">
                  <c:v>2095.48</c:v>
                </c:pt>
                <c:pt idx="1">
                  <c:v>1466.12</c:v>
                </c:pt>
              </c:numCache>
            </c:numRef>
          </c:val>
          <c:extLst>
            <c:ext xmlns:c16="http://schemas.microsoft.com/office/drawing/2014/chart" uri="{C3380CC4-5D6E-409C-BE32-E72D297353CC}">
              <c16:uniqueId val="{00000000-414A-744A-9372-56E307B85094}"/>
            </c:ext>
          </c:extLst>
        </c:ser>
        <c:ser>
          <c:idx val="1"/>
          <c:order val="1"/>
          <c:tx>
            <c:strRef>
              <c:f>Sheet1!$C$1</c:f>
              <c:strCache>
                <c:ptCount val="1"/>
                <c:pt idx="0">
                  <c:v>Sales netted off</c:v>
                </c:pt>
              </c:strCache>
            </c:strRef>
          </c:tx>
          <c:spPr>
            <a:solidFill>
              <a:srgbClr val="FBCDA6"/>
            </a:solidFill>
            <a:ln w="28575">
              <a:noFill/>
            </a:ln>
            <a:effectLst/>
          </c:spPr>
          <c:invertIfNegative val="0"/>
          <c:dLbls>
            <c:dLbl>
              <c:idx val="1"/>
              <c:layout>
                <c:manualLayout>
                  <c:x val="1.4892088034146701E-2"/>
                  <c:y val="6.4790285909869802E-3"/>
                </c:manualLayout>
              </c:layout>
              <c:spPr>
                <a:noFill/>
              </c:spPr>
              <c:txPr>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A-744A-9372-56E307B85094}"/>
                </c:ext>
              </c:extLst>
            </c:dLbl>
            <c:spPr>
              <a:noFill/>
              <a:ln>
                <a:noFill/>
              </a:ln>
              <a:effectLst/>
            </c:spPr>
            <c:txPr>
              <a:bodyPr wrap="square" lIns="38100" tIns="19050" rIns="38100" bIns="19050" anchor="ctr">
                <a:spAutoFit/>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Ref>
          </c:val>
          <c:extLst>
            <c:ext xmlns:c16="http://schemas.microsoft.com/office/drawing/2014/chart" uri="{C3380CC4-5D6E-409C-BE32-E72D297353CC}">
              <c16:uniqueId val="{00000002-414A-744A-9372-56E307B85094}"/>
            </c:ext>
          </c:extLst>
        </c:ser>
        <c:ser>
          <c:idx val="3"/>
          <c:order val="3"/>
          <c:tx>
            <c:strRef>
              <c:f>Sheet1!$E$1</c:f>
              <c:strCache>
                <c:ptCount val="1"/>
                <c:pt idx="0">
                  <c:v>Growth</c:v>
                </c:pt>
              </c:strCache>
            </c:strRef>
          </c:tx>
          <c:spPr>
            <a:noFill/>
            <a:ln w="28575">
              <a:noFill/>
            </a:ln>
          </c:spPr>
          <c:invertIfNegative val="0"/>
          <c:dLbls>
            <c:dLbl>
              <c:idx val="1"/>
              <c:layout>
                <c:manualLayout>
                  <c:x val="-0.20984115303385573"/>
                  <c:y val="2.3846387419836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4A-744A-9372-56E307B85094}"/>
                </c:ext>
              </c:extLst>
            </c:dLbl>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0%</c:formatCode>
                <c:ptCount val="2"/>
                <c:pt idx="1">
                  <c:v>-0.30034168782331505</c:v>
                </c:pt>
              </c:numCache>
            </c:numRef>
          </c:val>
          <c:extLst>
            <c:ext xmlns:c16="http://schemas.microsoft.com/office/drawing/2014/chart" uri="{C3380CC4-5D6E-409C-BE32-E72D297353CC}">
              <c16:uniqueId val="{00000004-414A-744A-9372-56E307B85094}"/>
            </c:ext>
          </c:extLst>
        </c:ser>
        <c:ser>
          <c:idx val="4"/>
          <c:order val="4"/>
          <c:tx>
            <c:strRef>
              <c:f>Sheet1!$F$1</c:f>
              <c:strCache>
                <c:ptCount val="1"/>
                <c:pt idx="0">
                  <c:v>Sales INR</c:v>
                </c:pt>
              </c:strCache>
            </c:strRef>
          </c:tx>
          <c:spPr>
            <a:ln w="28575">
              <a:noFill/>
            </a:ln>
          </c:spPr>
          <c:invertIfNegative val="0"/>
          <c:cat>
            <c:strRef>
              <c:f>Sheet1!$A$2:$A$3</c:f>
              <c:strCache>
                <c:ptCount val="2"/>
                <c:pt idx="0">
                  <c:v>H1 FY 2019-20</c:v>
                </c:pt>
                <c:pt idx="1">
                  <c:v>H1 FY 2020-21</c:v>
                </c:pt>
              </c:strCache>
            </c:strRef>
          </c:cat>
          <c:val>
            <c:numRef>
              <c:f>Sheet1!$F$2:$F$3</c:f>
              <c:numCache>
                <c:formatCode>General</c:formatCode>
                <c:ptCount val="2"/>
              </c:numCache>
            </c:numRef>
          </c:val>
          <c:extLst>
            <c:ext xmlns:c16="http://schemas.microsoft.com/office/drawing/2014/chart" uri="{C3380CC4-5D6E-409C-BE32-E72D297353CC}">
              <c16:uniqueId val="{00000005-414A-744A-9372-56E307B85094}"/>
            </c:ext>
          </c:extLst>
        </c:ser>
        <c:dLbls>
          <c:showLegendKey val="0"/>
          <c:showVal val="0"/>
          <c:showCatName val="0"/>
          <c:showSerName val="0"/>
          <c:showPercent val="0"/>
          <c:showBubbleSize val="0"/>
        </c:dLbls>
        <c:gapWidth val="70"/>
        <c:overlap val="100"/>
        <c:axId val="634042880"/>
        <c:axId val="633885184"/>
      </c:barChart>
      <c:lineChart>
        <c:grouping val="stacked"/>
        <c:varyColors val="0"/>
        <c:ser>
          <c:idx val="2"/>
          <c:order val="2"/>
          <c:tx>
            <c:strRef>
              <c:f>Sheet1!$D$1</c:f>
              <c:strCache>
                <c:ptCount val="1"/>
                <c:pt idx="0">
                  <c:v>Total</c:v>
                </c:pt>
              </c:strCache>
            </c:strRef>
          </c:tx>
          <c:spPr>
            <a:ln>
              <a:noFill/>
            </a:ln>
          </c:spPr>
          <c:marker>
            <c:symbol val="none"/>
          </c:marker>
          <c:dLbls>
            <c:dLbl>
              <c:idx val="0"/>
              <c:layout>
                <c:manualLayout>
                  <c:x val="-0.1729075729174229"/>
                  <c:y val="-5.1121715574487643E-2"/>
                </c:manualLayout>
              </c:layout>
              <c:showLegendKey val="0"/>
              <c:showVal val="1"/>
              <c:showCatName val="0"/>
              <c:showSerName val="0"/>
              <c:showPercent val="0"/>
              <c:showBubbleSize val="0"/>
              <c:extLst>
                <c:ext xmlns:c15="http://schemas.microsoft.com/office/drawing/2012/chart" uri="{CE6537A1-D6FC-4f65-9D91-7224C49458BB}">
                  <c15:layout>
                    <c:manualLayout>
                      <c:w val="0.28408252623563279"/>
                      <c:h val="0.20036429872495443"/>
                    </c:manualLayout>
                  </c15:layout>
                </c:ext>
                <c:ext xmlns:c16="http://schemas.microsoft.com/office/drawing/2014/chart" uri="{C3380CC4-5D6E-409C-BE32-E72D297353CC}">
                  <c16:uniqueId val="{00000006-414A-744A-9372-56E307B85094}"/>
                </c:ext>
              </c:extLst>
            </c:dLbl>
            <c:dLbl>
              <c:idx val="1"/>
              <c:layout>
                <c:manualLayout>
                  <c:x val="-0.10509946783211244"/>
                  <c:y val="-6.7337670137544298E-2"/>
                </c:manualLayout>
              </c:layout>
              <c:showLegendKey val="0"/>
              <c:showVal val="1"/>
              <c:showCatName val="0"/>
              <c:showSerName val="0"/>
              <c:showPercent val="0"/>
              <c:showBubbleSize val="0"/>
              <c:extLst>
                <c:ext xmlns:c15="http://schemas.microsoft.com/office/drawing/2012/chart" uri="{CE6537A1-D6FC-4f65-9D91-7224C49458BB}">
                  <c15:layout>
                    <c:manualLayout>
                      <c:w val="0.23347100156424286"/>
                      <c:h val="0.1464673883662877"/>
                    </c:manualLayout>
                  </c15:layout>
                </c:ext>
                <c:ext xmlns:c16="http://schemas.microsoft.com/office/drawing/2014/chart" uri="{C3380CC4-5D6E-409C-BE32-E72D297353CC}">
                  <c16:uniqueId val="{00000007-414A-744A-9372-56E307B85094}"/>
                </c:ext>
              </c:extLst>
            </c:dLbl>
            <c:spPr>
              <a:noFill/>
              <a:ln>
                <a:noFill/>
              </a:ln>
              <a:effectLst/>
            </c:spPr>
            <c:txPr>
              <a:bodyPr/>
              <a:lstStyle/>
              <a:p>
                <a:pPr algn="ctr">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_ [$€-2]\ * #,##0_ ;_ [$€-2]\ * \-#,##0_ ;_ [$€-2]\ * "-"??_ ;_ @_ </c:formatCode>
                <c:ptCount val="2"/>
                <c:pt idx="0">
                  <c:v>2095.48</c:v>
                </c:pt>
                <c:pt idx="1">
                  <c:v>1466.12</c:v>
                </c:pt>
              </c:numCache>
            </c:numRef>
          </c:val>
          <c:smooth val="0"/>
          <c:extLst>
            <c:ext xmlns:c16="http://schemas.microsoft.com/office/drawing/2014/chart" uri="{C3380CC4-5D6E-409C-BE32-E72D297353CC}">
              <c16:uniqueId val="{00000008-414A-744A-9372-56E307B85094}"/>
            </c:ext>
          </c:extLst>
        </c:ser>
        <c:dLbls>
          <c:showLegendKey val="0"/>
          <c:showVal val="0"/>
          <c:showCatName val="0"/>
          <c:showSerName val="0"/>
          <c:showPercent val="0"/>
          <c:showBubbleSize val="0"/>
        </c:dLbls>
        <c:marker val="1"/>
        <c:smooth val="0"/>
        <c:axId val="634042880"/>
        <c:axId val="633885184"/>
      </c:lineChart>
      <c:catAx>
        <c:axId val="634042880"/>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pPr>
            <a:endParaRPr lang="en-US"/>
          </a:p>
        </c:txPr>
        <c:crossAx val="633885184"/>
        <c:crosses val="autoZero"/>
        <c:auto val="1"/>
        <c:lblAlgn val="ctr"/>
        <c:lblOffset val="100"/>
        <c:noMultiLvlLbl val="0"/>
      </c:catAx>
      <c:valAx>
        <c:axId val="633885184"/>
        <c:scaling>
          <c:orientation val="minMax"/>
          <c:max val="3000"/>
          <c:min val="0"/>
        </c:scaling>
        <c:delete val="0"/>
        <c:axPos val="l"/>
        <c:numFmt formatCode="_ [$€-2]\ * #,##0_ ;_ [$€-2]\ * \-#,##0_ ;_ [$€-2]\ * &quot;-&quot;??_ ;_ @_ " sourceLinked="1"/>
        <c:majorTickMark val="out"/>
        <c:minorTickMark val="none"/>
        <c:tickLblPos val="nextTo"/>
        <c:spPr>
          <a:ln>
            <a:noFill/>
          </a:ln>
        </c:spPr>
        <c:txPr>
          <a:bodyPr/>
          <a:lstStyle/>
          <a:p>
            <a:pPr>
              <a:defRPr sz="800">
                <a:noFill/>
              </a:defRPr>
            </a:pPr>
            <a:endParaRPr lang="en-US"/>
          </a:p>
        </c:txPr>
        <c:crossAx val="634042880"/>
        <c:crosses val="autoZero"/>
        <c:crossBetween val="between"/>
        <c:majorUnit val="100"/>
      </c:valAx>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8244126788579"/>
          <c:y val="0.23328340361143382"/>
          <c:w val="0.5998420304330695"/>
          <c:h val="0.56426478494623655"/>
        </c:manualLayout>
      </c:layout>
      <c:barChart>
        <c:barDir val="col"/>
        <c:grouping val="stacked"/>
        <c:varyColors val="0"/>
        <c:ser>
          <c:idx val="0"/>
          <c:order val="0"/>
          <c:tx>
            <c:strRef>
              <c:f>Sheet1!$B$1</c:f>
              <c:strCache>
                <c:ptCount val="1"/>
                <c:pt idx="0">
                  <c:v>Without AS 116 impact</c:v>
                </c:pt>
              </c:strCache>
            </c:strRef>
          </c:tx>
          <c:spPr>
            <a:solidFill>
              <a:srgbClr val="7D7D7D"/>
            </a:solidFill>
            <a:ln>
              <a:noFill/>
            </a:ln>
            <a:effectLst/>
          </c:spPr>
          <c:invertIfNegative val="0"/>
          <c:dLbls>
            <c:dLbl>
              <c:idx val="0"/>
              <c:layout>
                <c:manualLayout>
                  <c:x val="-7.0464180309544695E-3"/>
                  <c:y val="-4.80069345839966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4-DD4E-8F70-50F6D6A325BA}"/>
                </c:ext>
              </c:extLst>
            </c:dLbl>
            <c:dLbl>
              <c:idx val="1"/>
              <c:layout>
                <c:manualLayout>
                  <c:x val="-7.9303821828923884E-3"/>
                  <c:y val="-1.4893758157279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4-DD4E-8F70-50F6D6A325BA}"/>
                </c:ext>
              </c:extLst>
            </c:dLbl>
            <c:spPr>
              <a:noFill/>
              <a:ln>
                <a:noFill/>
              </a:ln>
              <a:effectLst/>
            </c:spPr>
            <c:txPr>
              <a:bodyPr/>
              <a:lstStyle/>
              <a:p>
                <a:pPr>
                  <a:defRPr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[$€-2]\ * #,##0_ ;_ [$€-2]\ * \-#,##0_ ;_ [$€-2]\ * "-"??_ ;_ @_ </c:formatCode>
                <c:ptCount val="2"/>
                <c:pt idx="0">
                  <c:v>72.180000000000007</c:v>
                </c:pt>
                <c:pt idx="1">
                  <c:v>20.12</c:v>
                </c:pt>
              </c:numCache>
            </c:numRef>
          </c:val>
          <c:extLst>
            <c:ext xmlns:c16="http://schemas.microsoft.com/office/drawing/2014/chart" uri="{C3380CC4-5D6E-409C-BE32-E72D297353CC}">
              <c16:uniqueId val="{00000002-3AC4-DD4E-8F70-50F6D6A325BA}"/>
            </c:ext>
          </c:extLst>
        </c:ser>
        <c:ser>
          <c:idx val="1"/>
          <c:order val="1"/>
          <c:tx>
            <c:strRef>
              <c:f>Sheet1!$C$1</c:f>
              <c:strCache>
                <c:ptCount val="1"/>
                <c:pt idx="0">
                  <c:v>Ind AS 116 impact</c:v>
                </c:pt>
              </c:strCache>
            </c:strRef>
          </c:tx>
          <c:spPr>
            <a:solidFill>
              <a:srgbClr val="F68220">
                <a:lumMod val="40000"/>
                <a:lumOff val="60000"/>
              </a:srgbClr>
            </a:solidFill>
            <a:ln w="12700">
              <a:noFill/>
            </a:ln>
            <a:effectLst/>
          </c:spPr>
          <c:invertIfNegative val="0"/>
          <c:dLbls>
            <c:dLbl>
              <c:idx val="1"/>
              <c:layout>
                <c:manualLayout>
                  <c:x val="-0.13023601774491378"/>
                  <c:y val="1.066273069174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C4-DD4E-8F70-50F6D6A325BA}"/>
                </c:ext>
              </c:extLst>
            </c:dLbl>
            <c:numFmt formatCode="[$€-1809]#,##0" sourceLinked="0"/>
            <c:spPr>
              <a:noFill/>
              <a:ln>
                <a:noFill/>
              </a:ln>
              <a:effectLst/>
            </c:spPr>
            <c:txPr>
              <a:bodyPr/>
              <a:lstStyle/>
              <a:p>
                <a:pPr algn="ctr">
                  <a:defRPr lang="en-IN" sz="14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4-3AC4-DD4E-8F70-50F6D6A325BA}"/>
            </c:ext>
          </c:extLst>
        </c:ser>
        <c:dLbls>
          <c:showLegendKey val="0"/>
          <c:showVal val="0"/>
          <c:showCatName val="0"/>
          <c:showSerName val="0"/>
          <c:showPercent val="0"/>
          <c:showBubbleSize val="0"/>
        </c:dLbls>
        <c:gapWidth val="70"/>
        <c:overlap val="100"/>
        <c:axId val="634040832"/>
        <c:axId val="633886912"/>
      </c:barChart>
      <c:scatterChart>
        <c:scatterStyle val="lineMarker"/>
        <c:varyColors val="0"/>
        <c:ser>
          <c:idx val="4"/>
          <c:order val="4"/>
          <c:tx>
            <c:strRef>
              <c:f>Sheet1!$F$1</c:f>
              <c:strCache>
                <c:ptCount val="1"/>
                <c:pt idx="0">
                  <c:v>% to sales</c:v>
                </c:pt>
              </c:strCache>
            </c:strRef>
          </c:tx>
          <c:spPr>
            <a:ln w="28575">
              <a:noFill/>
            </a:ln>
          </c:spPr>
          <c:marker>
            <c:symbol val="none"/>
          </c:marker>
          <c:dLbls>
            <c:dLbl>
              <c:idx val="0"/>
              <c:layout>
                <c:manualLayout>
                  <c:x val="-8.7392474404692805E-2"/>
                  <c:y val="-0.567347534763279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C4-DD4E-8F70-50F6D6A325BA}"/>
                </c:ext>
              </c:extLst>
            </c:dLbl>
            <c:dLbl>
              <c:idx val="1"/>
              <c:layout>
                <c:manualLayout>
                  <c:x val="-5.8754894132402799E-2"/>
                  <c:y val="-0.615977323457273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C4-DD4E-8F70-50F6D6A325BA}"/>
                </c:ext>
              </c:extLst>
            </c:dLbl>
            <c:spPr>
              <a:noFill/>
              <a:ln>
                <a:noFill/>
              </a:ln>
              <a:effectLst/>
            </c:spPr>
            <c:txPr>
              <a:bodyPr/>
              <a:lstStyle/>
              <a:p>
                <a:pPr>
                  <a:defRPr sz="12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Sheet1!$F$2:$F$3</c:f>
            </c:numRef>
          </c:yVal>
          <c:smooth val="0"/>
          <c:extLst>
            <c:ext xmlns:c16="http://schemas.microsoft.com/office/drawing/2014/chart" uri="{C3380CC4-5D6E-409C-BE32-E72D297353CC}">
              <c16:uniqueId val="{0000000C-3AC4-DD4E-8F70-50F6D6A325BA}"/>
            </c:ext>
          </c:extLst>
        </c:ser>
        <c:ser>
          <c:idx val="2"/>
          <c:order val="2"/>
          <c:tx>
            <c:strRef>
              <c:f>Sheet1!$D$1</c:f>
              <c:strCache>
                <c:ptCount val="1"/>
                <c:pt idx="0">
                  <c:v>Reported EBITDA</c:v>
                </c:pt>
              </c:strCache>
            </c:strRef>
          </c:tx>
          <c:spPr>
            <a:ln w="28575">
              <a:noFill/>
            </a:ln>
          </c:spPr>
          <c:marker>
            <c:symbol val="none"/>
          </c:marker>
          <c:xVal>
            <c:strRef>
              <c:f>Sheet1!$A$2:$A$3</c:f>
              <c:strCache>
                <c:ptCount val="2"/>
                <c:pt idx="0">
                  <c:v>H1 FY 2019-20</c:v>
                </c:pt>
                <c:pt idx="1">
                  <c:v>H1 FY 2020-21</c:v>
                </c:pt>
              </c:strCache>
            </c:strRef>
          </c:xVal>
          <c:yVal>
            <c:numRef>
              <c:f>Sheet1!$D$2:$D$3</c:f>
              <c:numCache>
                <c:formatCode>_ [$€-2]\ * #,##0_ ;_ [$€-2]\ * \-#,##0_ ;_ [$€-2]\ * "-"??_ ;_ @_ </c:formatCode>
                <c:ptCount val="2"/>
                <c:pt idx="0">
                  <c:v>72.180000000000007</c:v>
                </c:pt>
                <c:pt idx="1">
                  <c:v>20.12</c:v>
                </c:pt>
              </c:numCache>
            </c:numRef>
          </c:yVal>
          <c:smooth val="0"/>
          <c:extLst>
            <c:ext xmlns:c16="http://schemas.microsoft.com/office/drawing/2014/chart" uri="{C3380CC4-5D6E-409C-BE32-E72D297353CC}">
              <c16:uniqueId val="{00000007-3AC4-DD4E-8F70-50F6D6A325BA}"/>
            </c:ext>
          </c:extLst>
        </c:ser>
        <c:dLbls>
          <c:showLegendKey val="0"/>
          <c:showVal val="0"/>
          <c:showCatName val="0"/>
          <c:showSerName val="0"/>
          <c:showPercent val="0"/>
          <c:showBubbleSize val="0"/>
        </c:dLbls>
        <c:axId val="634040832"/>
        <c:axId val="633886912"/>
      </c:scatterChart>
      <c:scatterChart>
        <c:scatterStyle val="lineMarker"/>
        <c:varyColors val="0"/>
        <c:ser>
          <c:idx val="3"/>
          <c:order val="3"/>
          <c:tx>
            <c:strRef>
              <c:f>Sheet1!$E$1</c:f>
              <c:strCache>
                <c:ptCount val="1"/>
                <c:pt idx="0">
                  <c:v>% of Revenue</c:v>
                </c:pt>
              </c:strCache>
            </c:strRef>
          </c:tx>
          <c:spPr>
            <a:ln w="28575">
              <a:noFill/>
            </a:ln>
          </c:spPr>
          <c:marker>
            <c:symbol val="circle"/>
            <c:size val="6"/>
            <c:spPr>
              <a:solidFill>
                <a:srgbClr val="C00000"/>
              </a:solidFill>
              <a:ln>
                <a:noFill/>
              </a:ln>
            </c:spPr>
          </c:marker>
          <c:dLbls>
            <c:dLbl>
              <c:idx val="0"/>
              <c:layout>
                <c:manualLayout>
                  <c:x val="-6.0777036165505303E-2"/>
                  <c:y val="-8.8452698535633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18-4409-95A3-0C972A04428D}"/>
                </c:ext>
              </c:extLst>
            </c:dLbl>
            <c:dLbl>
              <c:idx val="1"/>
              <c:layout>
                <c:manualLayout>
                  <c:x val="-6.3670942008624623E-2"/>
                  <c:y val="-7.548038308736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C4-DD4E-8F70-50F6D6A325BA}"/>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H1 FY 2019-20</c:v>
                </c:pt>
                <c:pt idx="1">
                  <c:v>H1 FY 2020-21</c:v>
                </c:pt>
              </c:strCache>
            </c:strRef>
          </c:xVal>
          <c:yVal>
            <c:numRef>
              <c:f>Sheet1!$E$2:$E$3</c:f>
              <c:numCache>
                <c:formatCode>0.0%</c:formatCode>
                <c:ptCount val="2"/>
                <c:pt idx="0">
                  <c:v>3.4367541766109788E-2</c:v>
                </c:pt>
                <c:pt idx="1">
                  <c:v>1.3642564802182811E-2</c:v>
                </c:pt>
              </c:numCache>
            </c:numRef>
          </c:yVal>
          <c:smooth val="0"/>
          <c:extLst>
            <c:ext xmlns:c16="http://schemas.microsoft.com/office/drawing/2014/chart" uri="{C3380CC4-5D6E-409C-BE32-E72D297353CC}">
              <c16:uniqueId val="{00000009-3AC4-DD4E-8F70-50F6D6A325BA}"/>
            </c:ext>
          </c:extLst>
        </c:ser>
        <c:dLbls>
          <c:showLegendKey val="0"/>
          <c:showVal val="0"/>
          <c:showCatName val="0"/>
          <c:showSerName val="0"/>
          <c:showPercent val="0"/>
          <c:showBubbleSize val="0"/>
        </c:dLbls>
        <c:axId val="633888064"/>
        <c:axId val="633887488"/>
      </c:scatterChart>
      <c:catAx>
        <c:axId val="634040832"/>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pPr>
            <a:endParaRPr lang="en-US"/>
          </a:p>
        </c:txPr>
        <c:crossAx val="633886912"/>
        <c:crosses val="autoZero"/>
        <c:auto val="1"/>
        <c:lblAlgn val="ctr"/>
        <c:lblOffset val="100"/>
        <c:noMultiLvlLbl val="0"/>
      </c:catAx>
      <c:valAx>
        <c:axId val="633886912"/>
        <c:scaling>
          <c:orientation val="minMax"/>
          <c:max val="10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a:noFill/>
              </a:defRPr>
            </a:pPr>
            <a:endParaRPr lang="en-US"/>
          </a:p>
        </c:txPr>
        <c:crossAx val="634040832"/>
        <c:crosses val="autoZero"/>
        <c:crossBetween val="between"/>
        <c:majorUnit val="50"/>
      </c:valAx>
      <c:valAx>
        <c:axId val="633887488"/>
        <c:scaling>
          <c:orientation val="minMax"/>
        </c:scaling>
        <c:delete val="0"/>
        <c:axPos val="r"/>
        <c:numFmt formatCode="0.0%" sourceLinked="1"/>
        <c:majorTickMark val="out"/>
        <c:minorTickMark val="none"/>
        <c:tickLblPos val="nextTo"/>
        <c:spPr>
          <a:ln>
            <a:noFill/>
          </a:ln>
        </c:spPr>
        <c:txPr>
          <a:bodyPr/>
          <a:lstStyle/>
          <a:p>
            <a:pPr>
              <a:defRPr>
                <a:solidFill>
                  <a:schemeClr val="bg1"/>
                </a:solidFill>
              </a:defRPr>
            </a:pPr>
            <a:endParaRPr lang="en-US"/>
          </a:p>
        </c:txPr>
        <c:crossAx val="633888064"/>
        <c:crosses val="max"/>
        <c:crossBetween val="midCat"/>
      </c:valAx>
      <c:valAx>
        <c:axId val="633888064"/>
        <c:scaling>
          <c:orientation val="minMax"/>
        </c:scaling>
        <c:delete val="1"/>
        <c:axPos val="b"/>
        <c:majorTickMark val="out"/>
        <c:minorTickMark val="none"/>
        <c:tickLblPos val="nextTo"/>
        <c:crossAx val="633887488"/>
        <c:crosses val="autoZero"/>
        <c:crossBetween val="midCat"/>
      </c:valAx>
    </c:plotArea>
    <c:legend>
      <c:legendPos val="l"/>
      <c:legendEntry>
        <c:idx val="0"/>
        <c:delete val="1"/>
      </c:legendEntry>
      <c:legendEntry>
        <c:idx val="1"/>
        <c:delete val="1"/>
      </c:legendEntry>
      <c:legendEntry>
        <c:idx val="2"/>
        <c:delete val="1"/>
      </c:legendEntry>
      <c:layout>
        <c:manualLayout>
          <c:xMode val="edge"/>
          <c:yMode val="edge"/>
          <c:x val="9.261227928527202E-2"/>
          <c:y val="0.62632981584269176"/>
          <c:w val="0.23880135463689217"/>
          <c:h val="0.10025430991208066"/>
        </c:manualLayout>
      </c:layout>
      <c:overlay val="0"/>
      <c:txPr>
        <a:bodyPr/>
        <a:lstStyle/>
        <a:p>
          <a:pPr>
            <a:defRPr sz="800"/>
          </a:pPr>
          <a:endParaRPr lang="en-US"/>
        </a:p>
      </c:txPr>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79657427589822"/>
          <c:y val="0.12447482441679512"/>
          <c:w val="0.64185910928085765"/>
          <c:h val="0.56237081309924097"/>
        </c:manualLayout>
      </c:layout>
      <c:barChart>
        <c:barDir val="col"/>
        <c:grouping val="stacked"/>
        <c:varyColors val="0"/>
        <c:ser>
          <c:idx val="0"/>
          <c:order val="0"/>
          <c:tx>
            <c:strRef>
              <c:f>Sheet1!$B$1</c:f>
              <c:strCache>
                <c:ptCount val="1"/>
                <c:pt idx="0">
                  <c:v>Within India</c:v>
                </c:pt>
              </c:strCache>
            </c:strRef>
          </c:tx>
          <c:spPr>
            <a:solidFill>
              <a:srgbClr val="BFBFBF"/>
            </a:solidFill>
            <a:ln w="12700">
              <a:noFill/>
            </a:ln>
            <a:effectLst/>
          </c:spPr>
          <c:invertIfNegative val="0"/>
          <c:dLbls>
            <c:dLbl>
              <c:idx val="0"/>
              <c:layout>
                <c:manualLayout>
                  <c:x val="0.14424821841930099"/>
                  <c:y val="-2.0553169590069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72-2F4C-B007-409473C24866}"/>
                </c:ext>
              </c:extLst>
            </c:dLbl>
            <c:dLbl>
              <c:idx val="1"/>
              <c:layout>
                <c:manualLayout>
                  <c:x val="0.14018233344415901"/>
                  <c:y val="-1.0422539461331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72-2F4C-B007-409473C24866}"/>
                </c:ext>
              </c:extLst>
            </c:dLbl>
            <c:numFmt formatCode="[$€-1809]#,##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Ref>
          </c:val>
          <c:extLst>
            <c:ext xmlns:c16="http://schemas.microsoft.com/office/drawing/2014/chart" uri="{C3380CC4-5D6E-409C-BE32-E72D297353CC}">
              <c16:uniqueId val="{00000002-8D72-2F4C-B007-409473C24866}"/>
            </c:ext>
          </c:extLst>
        </c:ser>
        <c:ser>
          <c:idx val="1"/>
          <c:order val="1"/>
          <c:tx>
            <c:strRef>
              <c:f>Sheet1!$C$1</c:f>
              <c:strCache>
                <c:ptCount val="1"/>
                <c:pt idx="0">
                  <c:v>Revenue</c:v>
                </c:pt>
              </c:strCache>
            </c:strRef>
          </c:tx>
          <c:spPr>
            <a:solidFill>
              <a:srgbClr val="F1A5A8"/>
            </a:solidFill>
            <a:ln>
              <a:noFill/>
            </a:ln>
            <a:effectLst/>
          </c:spPr>
          <c:invertIfNegative val="0"/>
          <c:dLbls>
            <c:dLbl>
              <c:idx val="0"/>
              <c:layout>
                <c:manualLayout>
                  <c:x val="-5.2859195700141103E-17"/>
                  <c:y val="-0.307377049180327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72-2F4C-B007-409473C24866}"/>
                </c:ext>
              </c:extLst>
            </c:dLbl>
            <c:dLbl>
              <c:idx val="1"/>
              <c:layout>
                <c:manualLayout>
                  <c:x val="-8.6497864910313523E-3"/>
                  <c:y val="-0.221994535519125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72-2F4C-B007-409473C24866}"/>
                </c:ext>
              </c:extLst>
            </c:dLbl>
            <c:numFmt formatCode="[$€-1809]#,##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H1 FY 2019-20</c:v>
                </c:pt>
                <c:pt idx="1">
                  <c:v>H1 FY 2020-21</c:v>
                </c:pt>
              </c:strCache>
            </c:strRef>
          </c:cat>
          <c:val>
            <c:numRef>
              <c:f>Sheet1!$C$2:$C$3</c:f>
              <c:numCache>
                <c:formatCode>_ [$€-2]\ * #,##0_ ;_ [$€-2]\ * \-#,##0_ ;_ [$€-2]\ * "-"??_ ;_ @_ </c:formatCode>
                <c:ptCount val="2"/>
                <c:pt idx="0">
                  <c:v>792.51</c:v>
                </c:pt>
                <c:pt idx="1">
                  <c:v>529.77</c:v>
                </c:pt>
              </c:numCache>
            </c:numRef>
          </c:val>
          <c:extLst>
            <c:ext xmlns:c16="http://schemas.microsoft.com/office/drawing/2014/chart" uri="{C3380CC4-5D6E-409C-BE32-E72D297353CC}">
              <c16:uniqueId val="{00000005-8D72-2F4C-B007-409473C24866}"/>
            </c:ext>
          </c:extLst>
        </c:ser>
        <c:dLbls>
          <c:showLegendKey val="0"/>
          <c:showVal val="0"/>
          <c:showCatName val="0"/>
          <c:showSerName val="0"/>
          <c:showPercent val="0"/>
          <c:showBubbleSize val="0"/>
        </c:dLbls>
        <c:gapWidth val="70"/>
        <c:overlap val="100"/>
        <c:axId val="634043392"/>
        <c:axId val="634512512"/>
      </c:barChart>
      <c:scatterChart>
        <c:scatterStyle val="lineMarker"/>
        <c:varyColors val="0"/>
        <c:ser>
          <c:idx val="2"/>
          <c:order val="2"/>
          <c:tx>
            <c:strRef>
              <c:f>Sheet1!$D$1</c:f>
              <c:strCache>
                <c:ptCount val="1"/>
                <c:pt idx="0">
                  <c:v>Total</c:v>
                </c:pt>
              </c:strCache>
            </c:strRef>
          </c:tx>
          <c:spPr>
            <a:ln w="28575">
              <a:noFill/>
            </a:ln>
          </c:spPr>
          <c:marker>
            <c:symbol val="none"/>
          </c:marker>
          <c:xVal>
            <c:strRef>
              <c:f>Sheet1!$A$2:$A$3</c:f>
              <c:strCache>
                <c:ptCount val="2"/>
                <c:pt idx="0">
                  <c:v>H1 FY 2019-20</c:v>
                </c:pt>
                <c:pt idx="1">
                  <c:v>H1 FY 2020-21</c:v>
                </c:pt>
              </c:strCache>
            </c:strRef>
          </c:xVal>
          <c:yVal>
            <c:numRef>
              <c:f>Sheet1!$D$2:$D$3</c:f>
              <c:numCache>
                <c:formatCode>_ [$€-2]\ * #,##0_ ;_ [$€-2]\ * \-#,##0_ ;_ [$€-2]\ * "-"??_ ;_ @_ </c:formatCode>
                <c:ptCount val="2"/>
                <c:pt idx="0">
                  <c:v>792.51</c:v>
                </c:pt>
                <c:pt idx="1">
                  <c:v>529.77</c:v>
                </c:pt>
              </c:numCache>
            </c:numRef>
          </c:yVal>
          <c:smooth val="0"/>
          <c:extLst>
            <c:ext xmlns:c16="http://schemas.microsoft.com/office/drawing/2014/chart" uri="{C3380CC4-5D6E-409C-BE32-E72D297353CC}">
              <c16:uniqueId val="{00000006-8D72-2F4C-B007-409473C24866}"/>
            </c:ext>
          </c:extLst>
        </c:ser>
        <c:dLbls>
          <c:showLegendKey val="0"/>
          <c:showVal val="0"/>
          <c:showCatName val="0"/>
          <c:showSerName val="0"/>
          <c:showPercent val="0"/>
          <c:showBubbleSize val="0"/>
        </c:dLbls>
        <c:axId val="634043392"/>
        <c:axId val="634512512"/>
      </c:scatterChart>
      <c:catAx>
        <c:axId val="634043392"/>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pPr>
            <a:endParaRPr lang="en-US"/>
          </a:p>
        </c:txPr>
        <c:crossAx val="634512512"/>
        <c:crosses val="autoZero"/>
        <c:auto val="1"/>
        <c:lblAlgn val="ctr"/>
        <c:lblOffset val="100"/>
        <c:noMultiLvlLbl val="0"/>
      </c:catAx>
      <c:valAx>
        <c:axId val="634512512"/>
        <c:scaling>
          <c:orientation val="minMax"/>
          <c:max val="85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a:noFill/>
              </a:defRPr>
            </a:pPr>
            <a:endParaRPr lang="en-US"/>
          </a:p>
        </c:txPr>
        <c:crossAx val="634043392"/>
        <c:crosses val="autoZero"/>
        <c:crossBetween val="between"/>
        <c:majorUnit val="50"/>
      </c:valAx>
    </c:plotArea>
    <c:legend>
      <c:legendPos val="l"/>
      <c:legendEntry>
        <c:idx val="0"/>
        <c:delete val="1"/>
      </c:legendEntry>
      <c:legendEntry>
        <c:idx val="1"/>
        <c:delete val="1"/>
      </c:legendEntry>
      <c:layout>
        <c:manualLayout>
          <c:xMode val="edge"/>
          <c:yMode val="edge"/>
          <c:x val="7.7848078419282166E-2"/>
          <c:y val="0.56915716913597214"/>
          <c:w val="0.21615385086905381"/>
          <c:h val="9.0906400746300769E-2"/>
        </c:manualLayout>
      </c:layout>
      <c:overlay val="0"/>
      <c:txPr>
        <a:bodyPr/>
        <a:lstStyle/>
        <a:p>
          <a:pPr>
            <a:defRPr sz="1000" b="0"/>
          </a:pPr>
          <a:endParaRPr lang="en-US"/>
        </a:p>
      </c:txPr>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49052450254213"/>
          <c:y val="0.27561089299021335"/>
          <c:w val="0.69632347933486916"/>
          <c:h val="0.45810781160421149"/>
        </c:manualLayout>
      </c:layout>
      <c:barChart>
        <c:barDir val="col"/>
        <c:grouping val="stacked"/>
        <c:varyColors val="0"/>
        <c:ser>
          <c:idx val="0"/>
          <c:order val="0"/>
          <c:tx>
            <c:strRef>
              <c:f>Sheet1!$B$1</c:f>
              <c:strCache>
                <c:ptCount val="1"/>
                <c:pt idx="0">
                  <c:v>Sales</c:v>
                </c:pt>
              </c:strCache>
            </c:strRef>
          </c:tx>
          <c:spPr>
            <a:solidFill>
              <a:srgbClr val="F1A5A8"/>
            </a:solidFill>
            <a:ln>
              <a:noFill/>
            </a:ln>
            <a:effectLst/>
          </c:spPr>
          <c:invertIfNegative val="0"/>
          <c:dLbls>
            <c:dLbl>
              <c:idx val="0"/>
              <c:layout>
                <c:manualLayout>
                  <c:x val="-5.7402429950857764E-3"/>
                  <c:y val="-0.23219006076489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B-B54B-9049-7210C42D2337}"/>
                </c:ext>
              </c:extLst>
            </c:dLbl>
            <c:dLbl>
              <c:idx val="1"/>
              <c:layout>
                <c:manualLayout>
                  <c:x val="-1.3006438186902516E-2"/>
                  <c:y val="-0.205522800908254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B-B54B-9049-7210C42D2337}"/>
                </c:ext>
              </c:extLst>
            </c:dLbl>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[$€-2]\ #,##0</c:formatCode>
                <c:ptCount val="2"/>
                <c:pt idx="0">
                  <c:v>638.20000000000005</c:v>
                </c:pt>
                <c:pt idx="1">
                  <c:v>438.17</c:v>
                </c:pt>
              </c:numCache>
            </c:numRef>
          </c:val>
          <c:extLst>
            <c:ext xmlns:c16="http://schemas.microsoft.com/office/drawing/2014/chart" uri="{C3380CC4-5D6E-409C-BE32-E72D297353CC}">
              <c16:uniqueId val="{00000002-7C7B-B54B-9049-7210C42D2337}"/>
            </c:ext>
          </c:extLst>
        </c:ser>
        <c:ser>
          <c:idx val="1"/>
          <c:order val="1"/>
          <c:tx>
            <c:strRef>
              <c:f>Sheet1!$C$1</c:f>
              <c:strCache>
                <c:ptCount val="1"/>
                <c:pt idx="0">
                  <c:v>Growth</c:v>
                </c:pt>
              </c:strCache>
            </c:strRef>
          </c:tx>
          <c:spPr>
            <a:solidFill>
              <a:srgbClr val="F1A5A8"/>
            </a:solidFill>
            <a:ln>
              <a:noFill/>
            </a:ln>
            <a:effectLst/>
          </c:spPr>
          <c:invertIfNegative val="0"/>
          <c:dPt>
            <c:idx val="0"/>
            <c:invertIfNegative val="0"/>
            <c:bubble3D val="0"/>
            <c:extLst>
              <c:ext xmlns:c16="http://schemas.microsoft.com/office/drawing/2014/chart" uri="{C3380CC4-5D6E-409C-BE32-E72D297353CC}">
                <c16:uniqueId val="{00000003-7C7B-B54B-9049-7210C42D2337}"/>
              </c:ext>
            </c:extLst>
          </c:dPt>
          <c:dPt>
            <c:idx val="1"/>
            <c:invertIfNegative val="0"/>
            <c:bubble3D val="0"/>
            <c:extLst>
              <c:ext xmlns:c16="http://schemas.microsoft.com/office/drawing/2014/chart" uri="{C3380CC4-5D6E-409C-BE32-E72D297353CC}">
                <c16:uniqueId val="{00000004-7C7B-B54B-9049-7210C42D2337}"/>
              </c:ext>
            </c:extLst>
          </c:dPt>
          <c:dLbls>
            <c:dLbl>
              <c:idx val="0"/>
              <c:layout>
                <c:manualLayout>
                  <c:x val="-4.4957515245445797E-3"/>
                  <c:y val="-4.2802364266505402E-3"/>
                </c:manualLayout>
              </c:layout>
              <c:showLegendKey val="0"/>
              <c:showVal val="1"/>
              <c:showCatName val="0"/>
              <c:showSerName val="0"/>
              <c:showPercent val="0"/>
              <c:showBubbleSize val="0"/>
              <c:extLst>
                <c:ext xmlns:c15="http://schemas.microsoft.com/office/drawing/2012/chart" uri="{CE6537A1-D6FC-4f65-9D91-7224C49458BB}">
                  <c15:layout>
                    <c:manualLayout>
                      <c:w val="0.23754220685661001"/>
                      <c:h val="0.17438369752164501"/>
                    </c:manualLayout>
                  </c15:layout>
                </c:ext>
                <c:ext xmlns:c16="http://schemas.microsoft.com/office/drawing/2014/chart" uri="{C3380CC4-5D6E-409C-BE32-E72D297353CC}">
                  <c16:uniqueId val="{00000003-7C7B-B54B-9049-7210C42D2337}"/>
                </c:ext>
              </c:extLst>
            </c:dLbl>
            <c:dLbl>
              <c:idx val="1"/>
              <c:layout>
                <c:manualLayout>
                  <c:x val="-0.19308979204548771"/>
                  <c:y val="-6.8315599986383591E-2"/>
                </c:manualLayout>
              </c:layout>
              <c:showLegendKey val="0"/>
              <c:showVal val="1"/>
              <c:showCatName val="0"/>
              <c:showSerName val="0"/>
              <c:showPercent val="0"/>
              <c:showBubbleSize val="0"/>
              <c:extLst>
                <c:ext xmlns:c15="http://schemas.microsoft.com/office/drawing/2012/chart" uri="{CE6537A1-D6FC-4f65-9D91-7224C49458BB}">
                  <c15:layout>
                    <c:manualLayout>
                      <c:w val="0.22944953550332101"/>
                      <c:h val="0.13102319541329299"/>
                    </c:manualLayout>
                  </c15:layout>
                </c:ext>
                <c:ext xmlns:c16="http://schemas.microsoft.com/office/drawing/2014/chart" uri="{C3380CC4-5D6E-409C-BE32-E72D297353CC}">
                  <c16:uniqueId val="{00000004-7C7B-B54B-9049-7210C42D2337}"/>
                </c:ext>
              </c:extLst>
            </c:dLbl>
            <c:spPr>
              <a:noFill/>
              <a:ln>
                <a:noFill/>
              </a:ln>
              <a:effectLst/>
            </c:spPr>
            <c:txPr>
              <a:bodyPr/>
              <a:lstStyle/>
              <a:p>
                <a:pPr>
                  <a:defRPr sz="1200" b="1">
                    <a:solidFill>
                      <a:schemeClr val="bg1"/>
                    </a:solidFill>
                    <a:effectLst/>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0%</c:formatCode>
                <c:ptCount val="2"/>
                <c:pt idx="1">
                  <c:v>-0.31342839235349418</c:v>
                </c:pt>
              </c:numCache>
            </c:numRef>
          </c:val>
          <c:extLst>
            <c:ext xmlns:c16="http://schemas.microsoft.com/office/drawing/2014/chart" uri="{C3380CC4-5D6E-409C-BE32-E72D297353CC}">
              <c16:uniqueId val="{00000005-7C7B-B54B-9049-7210C42D2337}"/>
            </c:ext>
          </c:extLst>
        </c:ser>
        <c:dLbls>
          <c:showLegendKey val="0"/>
          <c:showVal val="0"/>
          <c:showCatName val="0"/>
          <c:showSerName val="0"/>
          <c:showPercent val="0"/>
          <c:showBubbleSize val="0"/>
        </c:dLbls>
        <c:gapWidth val="60"/>
        <c:overlap val="100"/>
        <c:axId val="633766400"/>
        <c:axId val="630491392"/>
      </c:barChart>
      <c:lineChart>
        <c:grouping val="standard"/>
        <c:varyColors val="0"/>
        <c:ser>
          <c:idx val="2"/>
          <c:order val="2"/>
          <c:tx>
            <c:strRef>
              <c:f>Sheet1!$D$1</c:f>
              <c:strCache>
                <c:ptCount val="1"/>
              </c:strCache>
            </c:strRef>
          </c:tx>
          <c:spPr>
            <a:ln>
              <a:noFill/>
            </a:ln>
          </c:spPr>
          <c:marker>
            <c:symbol val="none"/>
          </c:marker>
          <c:dLbls>
            <c:dLbl>
              <c:idx val="0"/>
              <c:layout>
                <c:manualLayout>
                  <c:x val="-9.0364789625982905E-2"/>
                  <c:y val="-0.52051207124750898"/>
                </c:manualLayout>
              </c:layout>
              <c:showLegendKey val="0"/>
              <c:showVal val="1"/>
              <c:showCatName val="0"/>
              <c:showSerName val="0"/>
              <c:showPercent val="0"/>
              <c:showBubbleSize val="0"/>
              <c:extLst>
                <c:ext xmlns:c15="http://schemas.microsoft.com/office/drawing/2012/chart" uri="{CE6537A1-D6FC-4f65-9D91-7224C49458BB}">
                  <c15:layout>
                    <c:manualLayout>
                      <c:w val="0.29697838201798499"/>
                      <c:h val="0.17438369752164501"/>
                    </c:manualLayout>
                  </c15:layout>
                </c:ext>
                <c:ext xmlns:c16="http://schemas.microsoft.com/office/drawing/2014/chart" uri="{C3380CC4-5D6E-409C-BE32-E72D297353CC}">
                  <c16:uniqueId val="{00000006-7C7B-B54B-9049-7210C42D2337}"/>
                </c:ext>
              </c:extLst>
            </c:dLbl>
            <c:dLbl>
              <c:idx val="1"/>
              <c:layout>
                <c:manualLayout>
                  <c:x val="-0.109880207631912"/>
                  <c:y val="-0.56314541007459096"/>
                </c:manualLayout>
              </c:layout>
              <c:showLegendKey val="0"/>
              <c:showVal val="1"/>
              <c:showCatName val="0"/>
              <c:showSerName val="0"/>
              <c:showPercent val="0"/>
              <c:showBubbleSize val="0"/>
              <c:extLst>
                <c:ext xmlns:c15="http://schemas.microsoft.com/office/drawing/2012/chart" uri="{CE6537A1-D6FC-4f65-9D91-7224C49458BB}">
                  <c15:layout>
                    <c:manualLayout>
                      <c:w val="0.26053905829059798"/>
                      <c:h val="0.17438369752164501"/>
                    </c:manualLayout>
                  </c15:layout>
                </c:ext>
                <c:ext xmlns:c16="http://schemas.microsoft.com/office/drawing/2014/chart" uri="{C3380CC4-5D6E-409C-BE32-E72D297353CC}">
                  <c16:uniqueId val="{00000007-7C7B-B54B-9049-7210C42D2337}"/>
                </c:ext>
              </c:extLst>
            </c:dLbl>
            <c:numFmt formatCode="[$€-1809]#,##0" sourceLinked="0"/>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Sheet1!$D$2:$D$3</c:f>
              <c:numCache>
                <c:formatCode>General</c:formatCode>
                <c:ptCount val="2"/>
              </c:numCache>
            </c:numRef>
          </c:val>
          <c:smooth val="0"/>
          <c:extLst>
            <c:ext xmlns:c16="http://schemas.microsoft.com/office/drawing/2014/chart" uri="{C3380CC4-5D6E-409C-BE32-E72D297353CC}">
              <c16:uniqueId val="{00000008-7C7B-B54B-9049-7210C42D2337}"/>
            </c:ext>
          </c:extLst>
        </c:ser>
        <c:ser>
          <c:idx val="3"/>
          <c:order val="3"/>
          <c:tx>
            <c:strRef>
              <c:f>Sheet1!$E$1</c:f>
              <c:strCache>
                <c:ptCount val="1"/>
              </c:strCache>
            </c:strRef>
          </c:tx>
          <c:spPr>
            <a:ln w="28575">
              <a:noFill/>
            </a:ln>
          </c:spPr>
          <c:marker>
            <c:spPr>
              <a:ln>
                <a:noFill/>
              </a:ln>
            </c:spPr>
          </c:marker>
          <c:cat>
            <c:strRef>
              <c:f>Sheet1!$A$2:$A$3</c:f>
              <c:strCache>
                <c:ptCount val="2"/>
                <c:pt idx="0">
                  <c:v>H1 FY 2019-20</c:v>
                </c:pt>
                <c:pt idx="1">
                  <c:v>H1 FY 2020-21</c:v>
                </c:pt>
              </c:strCache>
            </c:strRef>
          </c:cat>
          <c:val>
            <c:numRef>
              <c:f>Sheet1!$E$2:$E$3</c:f>
              <c:numCache>
                <c:formatCode>General</c:formatCode>
                <c:ptCount val="2"/>
              </c:numCache>
            </c:numRef>
          </c:val>
          <c:smooth val="0"/>
          <c:extLst>
            <c:ext xmlns:c16="http://schemas.microsoft.com/office/drawing/2014/chart" uri="{C3380CC4-5D6E-409C-BE32-E72D297353CC}">
              <c16:uniqueId val="{00000009-7C7B-B54B-9049-7210C42D2337}"/>
            </c:ext>
          </c:extLst>
        </c:ser>
        <c:ser>
          <c:idx val="4"/>
          <c:order val="4"/>
          <c:tx>
            <c:strRef>
              <c:f>Sheet1!$F$1</c:f>
              <c:strCache>
                <c:ptCount val="1"/>
              </c:strCache>
            </c:strRef>
          </c:tx>
          <c:spPr>
            <a:ln w="28575">
              <a:noFill/>
            </a:ln>
          </c:spPr>
          <c:marker>
            <c:symbol val="none"/>
          </c:marker>
          <c:dLbls>
            <c:dLbl>
              <c:idx val="1"/>
              <c:layout>
                <c:manualLayout>
                  <c:x val="-0.25562054791925198"/>
                  <c:y val="-0.683366649713566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7B-B54B-9049-7210C42D2337}"/>
                </c:ext>
              </c:extLst>
            </c:dLbl>
            <c:spPr>
              <a:noFill/>
            </c:spPr>
            <c:txPr>
              <a:bodyPr/>
              <a:lstStyle/>
              <a:p>
                <a:pPr>
                  <a:defRPr sz="1050" b="0">
                    <a:solidFill>
                      <a:schemeClr val="tx1"/>
                    </a:solidFill>
                    <a:effectLst/>
                    <a:latin typeface="Arial Black" panose="020B0A040201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General</c:formatCode>
                <c:ptCount val="2"/>
              </c:numCache>
            </c:numRef>
          </c:val>
          <c:smooth val="0"/>
          <c:extLst>
            <c:ext xmlns:c16="http://schemas.microsoft.com/office/drawing/2014/chart" uri="{C3380CC4-5D6E-409C-BE32-E72D297353CC}">
              <c16:uniqueId val="{0000000B-7C7B-B54B-9049-7210C42D2337}"/>
            </c:ext>
          </c:extLst>
        </c:ser>
        <c:dLbls>
          <c:showLegendKey val="0"/>
          <c:showVal val="0"/>
          <c:showCatName val="0"/>
          <c:showSerName val="0"/>
          <c:showPercent val="0"/>
          <c:showBubbleSize val="0"/>
        </c:dLbls>
        <c:marker val="1"/>
        <c:smooth val="0"/>
        <c:axId val="633766912"/>
        <c:axId val="630489088"/>
      </c:lineChart>
      <c:catAx>
        <c:axId val="633766400"/>
        <c:scaling>
          <c:orientation val="minMax"/>
        </c:scaling>
        <c:delete val="0"/>
        <c:axPos val="b"/>
        <c:numFmt formatCode="General" sourceLinked="0"/>
        <c:majorTickMark val="none"/>
        <c:minorTickMark val="none"/>
        <c:tickLblPos val="nextTo"/>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0491392"/>
        <c:crosses val="autoZero"/>
        <c:auto val="1"/>
        <c:lblAlgn val="ctr"/>
        <c:lblOffset val="100"/>
        <c:noMultiLvlLbl val="0"/>
      </c:catAx>
      <c:valAx>
        <c:axId val="630491392"/>
        <c:scaling>
          <c:orientation val="minMax"/>
          <c:max val="850"/>
          <c:min val="0"/>
        </c:scaling>
        <c:delete val="0"/>
        <c:axPos val="l"/>
        <c:numFmt formatCode="[$€-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3766400"/>
        <c:crosses val="autoZero"/>
        <c:crossBetween val="between"/>
        <c:majorUnit val="450"/>
      </c:valAx>
      <c:valAx>
        <c:axId val="630489088"/>
        <c:scaling>
          <c:orientation val="minMax"/>
          <c:max val="20000"/>
        </c:scaling>
        <c:delete val="0"/>
        <c:axPos val="r"/>
        <c:numFmt formatCode="General" sourceLinked="1"/>
        <c:majorTickMark val="none"/>
        <c:minorTickMark val="none"/>
        <c:tickLblPos val="none"/>
        <c:spPr>
          <a:ln>
            <a:noFill/>
          </a:ln>
        </c:spPr>
        <c:txPr>
          <a:bodyPr/>
          <a:lstStyle/>
          <a:p>
            <a:pPr>
              <a:defRPr sz="1000"/>
            </a:pPr>
            <a:endParaRPr lang="en-US"/>
          </a:p>
        </c:txPr>
        <c:crossAx val="633766912"/>
        <c:crosses val="max"/>
        <c:crossBetween val="between"/>
        <c:majorUnit val="5000"/>
      </c:valAx>
      <c:catAx>
        <c:axId val="633766912"/>
        <c:scaling>
          <c:orientation val="minMax"/>
        </c:scaling>
        <c:delete val="1"/>
        <c:axPos val="b"/>
        <c:numFmt formatCode="General" sourceLinked="1"/>
        <c:majorTickMark val="out"/>
        <c:minorTickMark val="none"/>
        <c:tickLblPos val="none"/>
        <c:crossAx val="630489088"/>
        <c:crosses val="autoZero"/>
        <c:auto val="1"/>
        <c:lblAlgn val="ctr"/>
        <c:lblOffset val="100"/>
        <c:noMultiLvlLbl val="0"/>
      </c:cat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41595871943636"/>
          <c:y val="0.28150436931521533"/>
          <c:w val="0.78158404128056369"/>
          <c:h val="0.50507063970762123"/>
        </c:manualLayout>
      </c:layout>
      <c:barChart>
        <c:barDir val="col"/>
        <c:grouping val="stacked"/>
        <c:varyColors val="0"/>
        <c:ser>
          <c:idx val="0"/>
          <c:order val="0"/>
          <c:tx>
            <c:strRef>
              <c:f>Sheet1!$B$1</c:f>
              <c:strCache>
                <c:ptCount val="1"/>
                <c:pt idx="0">
                  <c:v>PAT</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8E9B-A648-A566-34C827702EB9}"/>
              </c:ext>
            </c:extLst>
          </c:dPt>
          <c:dPt>
            <c:idx val="1"/>
            <c:invertIfNegative val="0"/>
            <c:bubble3D val="0"/>
            <c:extLst>
              <c:ext xmlns:c16="http://schemas.microsoft.com/office/drawing/2014/chart" uri="{C3380CC4-5D6E-409C-BE32-E72D297353CC}">
                <c16:uniqueId val="{00000001-8E9B-A648-A566-34C827702EB9}"/>
              </c:ext>
            </c:extLst>
          </c:dPt>
          <c:dLbls>
            <c:dLbl>
              <c:idx val="0"/>
              <c:layout>
                <c:manualLayout>
                  <c:x val="-3.3540457962854889E-3"/>
                  <c:y val="-0.173367838686883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B-A648-A566-34C827702EB9}"/>
                </c:ext>
              </c:extLst>
            </c:dLbl>
            <c:dLbl>
              <c:idx val="1"/>
              <c:layout>
                <c:manualLayout>
                  <c:x val="1.8230048299738299E-2"/>
                  <c:y val="-7.6714082659433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9B-A648-A566-34C827702EB9}"/>
                </c:ext>
              </c:extLst>
            </c:dLbl>
            <c:spPr>
              <a:noFill/>
              <a:ln>
                <a:noFill/>
              </a:ln>
              <a:effectLst/>
            </c:spPr>
            <c:txPr>
              <a:bodyPr/>
              <a:lstStyle/>
              <a:p>
                <a:pPr algn="ctr">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[$€-2]\ #,##0_);\([$€-2]\ #,##0\)</c:formatCode>
                <c:ptCount val="2"/>
                <c:pt idx="0">
                  <c:v>35.549999999999997</c:v>
                </c:pt>
                <c:pt idx="1">
                  <c:v>-9.4600000000000009</c:v>
                </c:pt>
              </c:numCache>
            </c:numRef>
          </c:val>
          <c:extLst>
            <c:ext xmlns:c16="http://schemas.microsoft.com/office/drawing/2014/chart" uri="{C3380CC4-5D6E-409C-BE32-E72D297353CC}">
              <c16:uniqueId val="{00000002-8E9B-A648-A566-34C827702EB9}"/>
            </c:ext>
          </c:extLst>
        </c:ser>
        <c:ser>
          <c:idx val="1"/>
          <c:order val="1"/>
          <c:tx>
            <c:strRef>
              <c:f>Sheet1!$C$1</c:f>
              <c:strCache>
                <c:ptCount val="1"/>
                <c:pt idx="0">
                  <c:v>Growth</c:v>
                </c:pt>
              </c:strCache>
            </c:strRef>
          </c:tx>
          <c:spPr>
            <a:noFill/>
            <a:ln w="12700">
              <a:noFill/>
            </a:ln>
          </c:spPr>
          <c:invertIfNegative val="0"/>
          <c:dLbls>
            <c:dLbl>
              <c:idx val="0"/>
              <c:layout>
                <c:manualLayout>
                  <c:x val="-0.164335304230254"/>
                  <c:y val="-3.53490167494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9B-A648-A566-34C827702EB9}"/>
                </c:ext>
              </c:extLst>
            </c:dLbl>
            <c:dLbl>
              <c:idx val="1"/>
              <c:layout>
                <c:manualLayout>
                  <c:x val="-0.21548760553189131"/>
                  <c:y val="-3.5914247527247908E-2"/>
                </c:manualLayout>
              </c:layou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9B-A648-A566-34C827702EB9}"/>
                </c:ext>
              </c:extLst>
            </c:dLbl>
            <c:spPr>
              <a:noFill/>
              <a:ln>
                <a:noFill/>
              </a:ln>
              <a:effectLs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0%</c:formatCode>
                <c:ptCount val="2"/>
                <c:pt idx="1">
                  <c:v>-1.25</c:v>
                </c:pt>
              </c:numCache>
            </c:numRef>
          </c:val>
          <c:extLst>
            <c:ext xmlns:c16="http://schemas.microsoft.com/office/drawing/2014/chart" uri="{C3380CC4-5D6E-409C-BE32-E72D297353CC}">
              <c16:uniqueId val="{00000005-8E9B-A648-A566-34C827702EB9}"/>
            </c:ext>
          </c:extLst>
        </c:ser>
        <c:dLbls>
          <c:showLegendKey val="0"/>
          <c:showVal val="0"/>
          <c:showCatName val="0"/>
          <c:showSerName val="0"/>
          <c:showPercent val="0"/>
          <c:showBubbleSize val="0"/>
        </c:dLbls>
        <c:gapWidth val="70"/>
        <c:overlap val="100"/>
        <c:axId val="633494016"/>
        <c:axId val="630493120"/>
      </c:barChart>
      <c:catAx>
        <c:axId val="633494016"/>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0493120"/>
        <c:crosses val="autoZero"/>
        <c:auto val="1"/>
        <c:lblAlgn val="ctr"/>
        <c:lblOffset val="100"/>
        <c:noMultiLvlLbl val="0"/>
      </c:catAx>
      <c:valAx>
        <c:axId val="630493120"/>
        <c:scaling>
          <c:orientation val="minMax"/>
          <c:max val="60"/>
          <c:min val="-20"/>
        </c:scaling>
        <c:delete val="0"/>
        <c:axPos val="l"/>
        <c:numFmt formatCode="[$€-2]\ #,##0_);\([$€-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34940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41595871943636"/>
          <c:y val="0.28150436931521533"/>
          <c:w val="0.78158404128056369"/>
          <c:h val="0.50507063970762123"/>
        </c:manualLayout>
      </c:layout>
      <c:barChart>
        <c:barDir val="col"/>
        <c:grouping val="stacked"/>
        <c:varyColors val="0"/>
        <c:ser>
          <c:idx val="0"/>
          <c:order val="0"/>
          <c:tx>
            <c:strRef>
              <c:f>Sheet1!$B$1</c:f>
              <c:strCache>
                <c:ptCount val="1"/>
                <c:pt idx="0">
                  <c:v>PAT</c:v>
                </c:pt>
              </c:strCache>
            </c:strRef>
          </c:tx>
          <c:spPr>
            <a:solidFill>
              <a:srgbClr val="FC706F"/>
            </a:solidFill>
            <a:ln>
              <a:noFill/>
            </a:ln>
            <a:effectLst/>
          </c:spPr>
          <c:invertIfNegative val="0"/>
          <c:dPt>
            <c:idx val="0"/>
            <c:invertIfNegative val="0"/>
            <c:bubble3D val="0"/>
            <c:extLst>
              <c:ext xmlns:c16="http://schemas.microsoft.com/office/drawing/2014/chart" uri="{C3380CC4-5D6E-409C-BE32-E72D297353CC}">
                <c16:uniqueId val="{00000000-8E9B-A648-A566-34C827702EB9}"/>
              </c:ext>
            </c:extLst>
          </c:dPt>
          <c:dPt>
            <c:idx val="1"/>
            <c:invertIfNegative val="0"/>
            <c:bubble3D val="0"/>
            <c:extLst>
              <c:ext xmlns:c16="http://schemas.microsoft.com/office/drawing/2014/chart" uri="{C3380CC4-5D6E-409C-BE32-E72D297353CC}">
                <c16:uniqueId val="{00000001-8E9B-A648-A566-34C827702EB9}"/>
              </c:ext>
            </c:extLst>
          </c:dPt>
          <c:dLbls>
            <c:dLbl>
              <c:idx val="0"/>
              <c:layout>
                <c:manualLayout>
                  <c:x val="-3.3540457962854889E-3"/>
                  <c:y val="-0.173367838686883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B-A648-A566-34C827702EB9}"/>
                </c:ext>
              </c:extLst>
            </c:dLbl>
            <c:dLbl>
              <c:idx val="1"/>
              <c:layout>
                <c:manualLayout>
                  <c:x val="1.1522484861768737E-2"/>
                  <c:y val="-7.6714082659433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9B-A648-A566-34C827702EB9}"/>
                </c:ext>
              </c:extLst>
            </c:dLbl>
            <c:spPr>
              <a:noFill/>
              <a:ln>
                <a:noFill/>
              </a:ln>
              <a:effectLst/>
            </c:spPr>
            <c:txPr>
              <a:bodyPr/>
              <a:lstStyle/>
              <a:p>
                <a:pPr algn="ctr">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[$€-2]\ #,##0_);\([$€-2]\ #,##0\)</c:formatCode>
                <c:ptCount val="2"/>
                <c:pt idx="0">
                  <c:v>46.66</c:v>
                </c:pt>
                <c:pt idx="1">
                  <c:v>-8.23</c:v>
                </c:pt>
              </c:numCache>
            </c:numRef>
          </c:val>
          <c:extLst>
            <c:ext xmlns:c16="http://schemas.microsoft.com/office/drawing/2014/chart" uri="{C3380CC4-5D6E-409C-BE32-E72D297353CC}">
              <c16:uniqueId val="{00000002-8E9B-A648-A566-34C827702EB9}"/>
            </c:ext>
          </c:extLst>
        </c:ser>
        <c:ser>
          <c:idx val="1"/>
          <c:order val="1"/>
          <c:tx>
            <c:strRef>
              <c:f>Sheet1!$C$1</c:f>
              <c:strCache>
                <c:ptCount val="1"/>
                <c:pt idx="0">
                  <c:v>Growth</c:v>
                </c:pt>
              </c:strCache>
            </c:strRef>
          </c:tx>
          <c:spPr>
            <a:noFill/>
            <a:ln w="12700">
              <a:noFill/>
            </a:ln>
          </c:spPr>
          <c:invertIfNegative val="0"/>
          <c:dLbls>
            <c:dLbl>
              <c:idx val="0"/>
              <c:layout>
                <c:manualLayout>
                  <c:x val="-0.164335304230254"/>
                  <c:y val="-3.53490167494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9B-A648-A566-34C827702EB9}"/>
                </c:ext>
              </c:extLst>
            </c:dLbl>
            <c:dLbl>
              <c:idx val="1"/>
              <c:layout>
                <c:manualLayout>
                  <c:x val="-0.21548760553189131"/>
                  <c:y val="-3.5914247527247908E-2"/>
                </c:manualLayout>
              </c:layou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9B-A648-A566-34C827702EB9}"/>
                </c:ext>
              </c:extLst>
            </c:dLbl>
            <c:spPr>
              <a:noFill/>
              <a:ln>
                <a:noFill/>
              </a:ln>
              <a:effectLst/>
            </c:spPr>
            <c:txPr>
              <a:bodyPr/>
              <a:lstStyle/>
              <a:p>
                <a:pPr algn="ctr" rtl="0">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0%</c:formatCode>
                <c:ptCount val="2"/>
                <c:pt idx="1">
                  <c:v>-1.1702127659574468</c:v>
                </c:pt>
              </c:numCache>
            </c:numRef>
          </c:val>
          <c:extLst>
            <c:ext xmlns:c16="http://schemas.microsoft.com/office/drawing/2014/chart" uri="{C3380CC4-5D6E-409C-BE32-E72D297353CC}">
              <c16:uniqueId val="{00000005-8E9B-A648-A566-34C827702EB9}"/>
            </c:ext>
          </c:extLst>
        </c:ser>
        <c:dLbls>
          <c:showLegendKey val="0"/>
          <c:showVal val="0"/>
          <c:showCatName val="0"/>
          <c:showSerName val="0"/>
          <c:showPercent val="0"/>
          <c:showBubbleSize val="0"/>
        </c:dLbls>
        <c:gapWidth val="70"/>
        <c:overlap val="100"/>
        <c:axId val="633491456"/>
        <c:axId val="630494848"/>
      </c:barChart>
      <c:catAx>
        <c:axId val="633491456"/>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630494848"/>
        <c:crosses val="autoZero"/>
        <c:auto val="1"/>
        <c:lblAlgn val="ctr"/>
        <c:lblOffset val="100"/>
        <c:noMultiLvlLbl val="0"/>
      </c:catAx>
      <c:valAx>
        <c:axId val="630494848"/>
        <c:scaling>
          <c:orientation val="minMax"/>
          <c:max val="60"/>
          <c:min val="-20"/>
        </c:scaling>
        <c:delete val="0"/>
        <c:axPos val="l"/>
        <c:numFmt formatCode="[$€-2]\ #,##0_);\([$€-2]\ #,##0\)"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34914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36046777934372"/>
          <c:y val="0.34464382091389284"/>
          <c:w val="0.74203327013507292"/>
          <c:h val="0.45142408390882799"/>
        </c:manualLayout>
      </c:layout>
      <c:barChart>
        <c:barDir val="col"/>
        <c:grouping val="stacked"/>
        <c:varyColors val="0"/>
        <c:ser>
          <c:idx val="0"/>
          <c:order val="0"/>
          <c:tx>
            <c:strRef>
              <c:f>Sheet1!$B$1</c:f>
              <c:strCache>
                <c:ptCount val="1"/>
                <c:pt idx="0">
                  <c:v>With Ind AS 116 impact</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24EC-ED4A-BD65-1146BD4254DC}"/>
              </c:ext>
            </c:extLst>
          </c:dPt>
          <c:dPt>
            <c:idx val="1"/>
            <c:invertIfNegative val="0"/>
            <c:bubble3D val="0"/>
            <c:extLst>
              <c:ext xmlns:c16="http://schemas.microsoft.com/office/drawing/2014/chart" uri="{C3380CC4-5D6E-409C-BE32-E72D297353CC}">
                <c16:uniqueId val="{00000001-24EC-ED4A-BD65-1146BD4254DC}"/>
              </c:ext>
            </c:extLst>
          </c:dPt>
          <c:dLbls>
            <c:dLbl>
              <c:idx val="0"/>
              <c:layout>
                <c:manualLayout>
                  <c:x val="-1.0147936977205863E-3"/>
                  <c:y val="-3.3710504166092108E-2"/>
                </c:manualLayout>
              </c:layout>
              <c:spPr>
                <a:noFill/>
                <a:ln>
                  <a:noFill/>
                </a:ln>
                <a:effectLst/>
              </c:spPr>
              <c:txPr>
                <a:bodyPr/>
                <a:lstStyle/>
                <a:p>
                  <a:pPr algn="ctr">
                    <a:defRPr lang="en-US"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C-ED4A-BD65-1146BD4254DC}"/>
                </c:ext>
              </c:extLst>
            </c:dLbl>
            <c:dLbl>
              <c:idx val="1"/>
              <c:layout>
                <c:manualLayout>
                  <c:x val="2.8357605239895801E-3"/>
                  <c:y val="-2.49887781686389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EC-ED4A-BD65-1146BD4254DC}"/>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Sheet1!$B$2:$B$3</c:f>
              <c:numCache>
                <c:formatCode>_ [$€-2]\ * #,##0_ ;_ [$€-2]\ * \-#,##0_ ;_ [$€-2]\ * "-"??_ ;_ @_ </c:formatCode>
                <c:ptCount val="2"/>
                <c:pt idx="0">
                  <c:v>70.790000000000006</c:v>
                </c:pt>
                <c:pt idx="1">
                  <c:v>15.39</c:v>
                </c:pt>
              </c:numCache>
            </c:numRef>
          </c:val>
          <c:extLst>
            <c:ext xmlns:c16="http://schemas.microsoft.com/office/drawing/2014/chart" uri="{C3380CC4-5D6E-409C-BE32-E72D297353CC}">
              <c16:uniqueId val="{00000002-24EC-ED4A-BD65-1146BD4254DC}"/>
            </c:ext>
          </c:extLst>
        </c:ser>
        <c:ser>
          <c:idx val="1"/>
          <c:order val="1"/>
          <c:tx>
            <c:strRef>
              <c:f>Sheet1!$C$1</c:f>
              <c:strCache>
                <c:ptCount val="1"/>
                <c:pt idx="0">
                  <c:v>Ind AS 116 impact</c:v>
                </c:pt>
              </c:strCache>
            </c:strRef>
          </c:tx>
          <c:spPr>
            <a:solidFill>
              <a:srgbClr val="F68220">
                <a:lumMod val="40000"/>
                <a:lumOff val="60000"/>
              </a:srgbClr>
            </a:solidFill>
            <a:ln w="28575">
              <a:noFill/>
            </a:ln>
          </c:spPr>
          <c:invertIfNegative val="0"/>
          <c:dPt>
            <c:idx val="1"/>
            <c:invertIfNegative val="0"/>
            <c:bubble3D val="0"/>
            <c:extLst>
              <c:ext xmlns:c16="http://schemas.microsoft.com/office/drawing/2014/chart" uri="{C3380CC4-5D6E-409C-BE32-E72D297353CC}">
                <c16:uniqueId val="{00000003-24EC-ED4A-BD65-1146BD4254DC}"/>
              </c:ext>
            </c:extLst>
          </c:dPt>
          <c:dLbls>
            <c:dLbl>
              <c:idx val="0"/>
              <c:layout>
                <c:manualLayout>
                  <c:x val="-0.183502448613795"/>
                  <c:y val="1.2986003720025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EC-ED4A-BD65-1146BD4254DC}"/>
                </c:ext>
              </c:extLst>
            </c:dLbl>
            <c:dLbl>
              <c:idx val="1"/>
              <c:layout>
                <c:manualLayout>
                  <c:x val="-0.15759116183294344"/>
                  <c:y val="-1.471174930858379E-2"/>
                </c:manualLayout>
              </c:layout>
              <c:spPr>
                <a:noFill/>
                <a:ln>
                  <a:noFill/>
                </a:ln>
                <a:effectLst/>
              </c:spPr>
              <c:txPr>
                <a:bodyPr/>
                <a:lstStyle/>
                <a:p>
                  <a:pPr algn="ctr">
                    <a:defRPr lang="en-IN" sz="12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EC-ED4A-BD65-1146BD4254DC}"/>
                </c:ext>
              </c:extLst>
            </c:dLbl>
            <c:spPr>
              <a:noFill/>
              <a:ln>
                <a:noFill/>
              </a:ln>
              <a:effectLst/>
            </c:spPr>
            <c:txPr>
              <a:bodyPr/>
              <a:lstStyle/>
              <a:p>
                <a:pPr algn="ctr">
                  <a:defRPr lang="en-IN" sz="1200" b="1" i="0" u="none" strike="noStrike" kern="1200" baseline="0">
                    <a:solidFill>
                      <a:schemeClr val="bg1"/>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Sheet1!$C$2:$C$3</c:f>
              <c:numCache>
                <c:formatCode>General</c:formatCode>
                <c:ptCount val="2"/>
              </c:numCache>
            </c:numRef>
          </c:val>
          <c:extLst>
            <c:ext xmlns:c16="http://schemas.microsoft.com/office/drawing/2014/chart" uri="{C3380CC4-5D6E-409C-BE32-E72D297353CC}">
              <c16:uniqueId val="{00000005-24EC-ED4A-BD65-1146BD4254DC}"/>
            </c:ext>
          </c:extLst>
        </c:ser>
        <c:dLbls>
          <c:dLblPos val="ctr"/>
          <c:showLegendKey val="0"/>
          <c:showVal val="1"/>
          <c:showCatName val="0"/>
          <c:showSerName val="0"/>
          <c:showPercent val="0"/>
          <c:showBubbleSize val="0"/>
        </c:dLbls>
        <c:gapWidth val="70"/>
        <c:overlap val="100"/>
        <c:axId val="633630208"/>
        <c:axId val="630496576"/>
      </c:barChart>
      <c:lineChart>
        <c:grouping val="standard"/>
        <c:varyColors val="0"/>
        <c:ser>
          <c:idx val="3"/>
          <c:order val="2"/>
          <c:tx>
            <c:strRef>
              <c:f>Sheet1!$E$1</c:f>
              <c:strCache>
                <c:ptCount val="1"/>
                <c:pt idx="0">
                  <c:v>% of Revenue</c:v>
                </c:pt>
              </c:strCache>
            </c:strRef>
          </c:tx>
          <c:spPr>
            <a:ln>
              <a:noFill/>
            </a:ln>
          </c:spPr>
          <c:marker>
            <c:symbol val="circle"/>
            <c:size val="6"/>
            <c:spPr>
              <a:solidFill>
                <a:srgbClr val="C00000"/>
              </a:solidFill>
              <a:ln>
                <a:noFill/>
              </a:ln>
            </c:spPr>
          </c:marker>
          <c:dPt>
            <c:idx val="0"/>
            <c:bubble3D val="0"/>
            <c:extLst>
              <c:ext xmlns:c16="http://schemas.microsoft.com/office/drawing/2014/chart" uri="{C3380CC4-5D6E-409C-BE32-E72D297353CC}">
                <c16:uniqueId val="{00000006-24EC-ED4A-BD65-1146BD4254DC}"/>
              </c:ext>
            </c:extLst>
          </c:dPt>
          <c:dPt>
            <c:idx val="1"/>
            <c:bubble3D val="0"/>
            <c:extLst>
              <c:ext xmlns:c16="http://schemas.microsoft.com/office/drawing/2014/chart" uri="{C3380CC4-5D6E-409C-BE32-E72D297353CC}">
                <c16:uniqueId val="{00000007-24EC-ED4A-BD65-1146BD4254DC}"/>
              </c:ext>
            </c:extLst>
          </c:dPt>
          <c:dLbls>
            <c:dLbl>
              <c:idx val="0"/>
              <c:layout>
                <c:manualLayout>
                  <c:x val="-8.481267760164897E-2"/>
                  <c:y val="-6.2359420221065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EC-ED4A-BD65-1146BD4254DC}"/>
                </c:ext>
              </c:extLst>
            </c:dLbl>
            <c:dLbl>
              <c:idx val="1"/>
              <c:layout>
                <c:manualLayout>
                  <c:x val="-8.2634403419133001E-2"/>
                  <c:y val="-8.0490708078122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EC-ED4A-BD65-1146BD4254DC}"/>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Sheet1!$E$2:$E$3</c:f>
              <c:numCache>
                <c:formatCode>0.0%</c:formatCode>
                <c:ptCount val="2"/>
                <c:pt idx="0">
                  <c:v>0.11128526645768025</c:v>
                </c:pt>
                <c:pt idx="1">
                  <c:v>3.4246575342465752E-2</c:v>
                </c:pt>
              </c:numCache>
            </c:numRef>
          </c:val>
          <c:smooth val="0"/>
          <c:extLst>
            <c:ext xmlns:c16="http://schemas.microsoft.com/office/drawing/2014/chart" uri="{C3380CC4-5D6E-409C-BE32-E72D297353CC}">
              <c16:uniqueId val="{00000008-24EC-ED4A-BD65-1146BD4254DC}"/>
            </c:ext>
          </c:extLst>
        </c:ser>
        <c:ser>
          <c:idx val="4"/>
          <c:order val="3"/>
          <c:tx>
            <c:strRef>
              <c:f>Sheet1!$F$1</c:f>
              <c:strCache>
                <c:ptCount val="1"/>
                <c:pt idx="0">
                  <c:v>EBITDA INR</c:v>
                </c:pt>
              </c:strCache>
            </c:strRef>
          </c:tx>
          <c:spPr>
            <a:ln w="28575">
              <a:noFill/>
            </a:ln>
          </c:spP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H1 FY 2019-20</c:v>
                </c:pt>
                <c:pt idx="1">
                  <c:v>H1 FY 2020-21</c:v>
                </c:pt>
              </c:strCache>
            </c:strRef>
          </c:cat>
          <c:val>
            <c:numRef>
              <c:f>Sheet1!$F$2:$F$3</c:f>
              <c:numCache>
                <c:formatCode>General</c:formatCode>
                <c:ptCount val="2"/>
              </c:numCache>
            </c:numRef>
          </c:val>
          <c:smooth val="0"/>
          <c:extLst>
            <c:ext xmlns:c16="http://schemas.microsoft.com/office/drawing/2014/chart" uri="{C3380CC4-5D6E-409C-BE32-E72D297353CC}">
              <c16:uniqueId val="{00000009-24EC-ED4A-BD65-1146BD4254DC}"/>
            </c:ext>
          </c:extLst>
        </c:ser>
        <c:dLbls>
          <c:showLegendKey val="0"/>
          <c:showVal val="0"/>
          <c:showCatName val="0"/>
          <c:showSerName val="0"/>
          <c:showPercent val="0"/>
          <c:showBubbleSize val="0"/>
        </c:dLbls>
        <c:marker val="1"/>
        <c:smooth val="0"/>
        <c:axId val="633491968"/>
        <c:axId val="633880576"/>
      </c:lineChart>
      <c:catAx>
        <c:axId val="633630208"/>
        <c:scaling>
          <c:orientation val="minMax"/>
        </c:scaling>
        <c:delete val="0"/>
        <c:axPos val="b"/>
        <c:numFmt formatCode="General" sourceLinked="0"/>
        <c:majorTickMark val="none"/>
        <c:minorTickMark val="none"/>
        <c:tickLblPos val="low"/>
        <c:spPr>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630496576"/>
        <c:crosses val="autoZero"/>
        <c:auto val="1"/>
        <c:lblAlgn val="ctr"/>
        <c:lblOffset val="100"/>
        <c:noMultiLvlLbl val="0"/>
      </c:catAx>
      <c:valAx>
        <c:axId val="630496576"/>
        <c:scaling>
          <c:orientation val="minMax"/>
          <c:max val="90"/>
          <c:min val="0"/>
        </c:scaling>
        <c:delete val="0"/>
        <c:axPos val="l"/>
        <c:numFmt formatCode="_ [$€-2]\ * #,##0_ ;_ [$€-2]\ * \-#,##0_ ;_ [$€-2]\ * &quot;-&quot;??_ ;_ @_ "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633630208"/>
        <c:crosses val="autoZero"/>
        <c:crossBetween val="between"/>
        <c:majorUnit val="50"/>
      </c:valAx>
      <c:valAx>
        <c:axId val="633880576"/>
        <c:scaling>
          <c:orientation val="minMax"/>
        </c:scaling>
        <c:delete val="0"/>
        <c:axPos val="r"/>
        <c:numFmt formatCode="0.0%" sourceLinked="1"/>
        <c:majorTickMark val="none"/>
        <c:minorTickMark val="none"/>
        <c:tickLblPos val="none"/>
        <c:spPr>
          <a:ln>
            <a:noFill/>
          </a:ln>
        </c:spPr>
        <c:txPr>
          <a:bodyPr/>
          <a:lstStyle/>
          <a:p>
            <a:pPr>
              <a:defRPr sz="1000"/>
            </a:pPr>
            <a:endParaRPr lang="en-US"/>
          </a:p>
        </c:txPr>
        <c:crossAx val="633491968"/>
        <c:crosses val="max"/>
        <c:crossBetween val="between"/>
      </c:valAx>
      <c:catAx>
        <c:axId val="633491968"/>
        <c:scaling>
          <c:orientation val="minMax"/>
        </c:scaling>
        <c:delete val="1"/>
        <c:axPos val="b"/>
        <c:numFmt formatCode="General" sourceLinked="1"/>
        <c:majorTickMark val="out"/>
        <c:minorTickMark val="none"/>
        <c:tickLblPos val="nextTo"/>
        <c:crossAx val="633880576"/>
        <c:crosses val="autoZero"/>
        <c:auto val="1"/>
        <c:lblAlgn val="ctr"/>
        <c:lblOffset val="100"/>
        <c:noMultiLvlLbl val="0"/>
      </c:catAx>
    </c:plotArea>
    <c:legend>
      <c:legendPos val="l"/>
      <c:legendEntry>
        <c:idx val="0"/>
        <c:delete val="1"/>
      </c:legendEntry>
      <c:legendEntry>
        <c:idx val="1"/>
        <c:delete val="1"/>
      </c:legendEntry>
      <c:legendEntry>
        <c:idx val="3"/>
        <c:delete val="1"/>
      </c:legendEntry>
      <c:layout>
        <c:manualLayout>
          <c:xMode val="edge"/>
          <c:yMode val="edge"/>
          <c:x val="5.18235937111865E-2"/>
          <c:y val="0.61675962612172286"/>
          <c:w val="0.25544976605421993"/>
          <c:h val="8.8671085565390037E-2"/>
        </c:manualLayout>
      </c:layout>
      <c:overlay val="0"/>
      <c:txPr>
        <a:bodyPr/>
        <a:lstStyle/>
        <a:p>
          <a:pPr>
            <a:defRPr sz="10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3.9806876082479327E-2"/>
          <c:w val="0.91464003676805194"/>
          <c:h val="0.716336208355711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1633-E548-BE9B-13F9CDF2A537}"/>
              </c:ext>
            </c:extLst>
          </c:dPt>
          <c:dPt>
            <c:idx val="2"/>
            <c:invertIfNegative val="0"/>
            <c:bubble3D val="0"/>
            <c:extLst>
              <c:ext xmlns:c16="http://schemas.microsoft.com/office/drawing/2014/chart" uri="{C3380CC4-5D6E-409C-BE32-E72D297353CC}">
                <c16:uniqueId val="{00000001-1633-E548-BE9B-13F9CDF2A537}"/>
              </c:ext>
            </c:extLst>
          </c:dPt>
          <c:dPt>
            <c:idx val="3"/>
            <c:invertIfNegative val="0"/>
            <c:bubble3D val="0"/>
            <c:extLst>
              <c:ext xmlns:c16="http://schemas.microsoft.com/office/drawing/2014/chart" uri="{C3380CC4-5D6E-409C-BE32-E72D297353CC}">
                <c16:uniqueId val="{00000002-1633-E548-BE9B-13F9CDF2A537}"/>
              </c:ext>
            </c:extLst>
          </c:dPt>
          <c:dLbls>
            <c:dLbl>
              <c:idx val="0"/>
              <c:tx>
                <c:rich>
                  <a:bodyPr/>
                  <a:lstStyle/>
                  <a:p>
                    <a:r>
                      <a:rPr lang="en-US" dirty="0"/>
                      <a:t>2735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85-0647-AB53-51C5E09D8A90}"/>
                </c:ext>
              </c:extLst>
            </c:dLbl>
            <c:dLbl>
              <c:idx val="1"/>
              <c:tx>
                <c:rich>
                  <a:bodyPr/>
                  <a:lstStyle/>
                  <a:p>
                    <a:r>
                      <a:rPr lang="en-US" dirty="0"/>
                      <a:t>2800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633-E548-BE9B-13F9CDF2A537}"/>
                </c:ext>
              </c:extLst>
            </c:dLbl>
            <c:dLbl>
              <c:idx val="2"/>
              <c:tx>
                <c:rich>
                  <a:bodyPr/>
                  <a:lstStyle/>
                  <a:p>
                    <a:r>
                      <a:rPr lang="en-US" dirty="0"/>
                      <a:t>289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33-E548-BE9B-13F9CDF2A537}"/>
                </c:ext>
              </c:extLst>
            </c:dLbl>
            <c:dLbl>
              <c:idx val="3"/>
              <c:tx>
                <c:rich>
                  <a:bodyPr/>
                  <a:lstStyle/>
                  <a:p>
                    <a:r>
                      <a:rPr lang="en-US" dirty="0"/>
                      <a:t>675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633-E548-BE9B-13F9CDF2A537}"/>
                </c:ext>
              </c:extLst>
            </c:dLbl>
            <c:dLbl>
              <c:idx val="4"/>
              <c:tx>
                <c:rich>
                  <a:bodyPr/>
                  <a:lstStyle/>
                  <a:p>
                    <a:r>
                      <a:rPr lang="en-US" dirty="0"/>
                      <a:t>671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585-0647-AB53-51C5E09D8A90}"/>
                </c:ext>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 FY 21</c:v>
                </c:pt>
              </c:strCache>
            </c:strRef>
          </c:cat>
          <c:val>
            <c:numRef>
              <c:f>Sheet1!$B$2:$B$5</c:f>
              <c:numCache>
                <c:formatCode>_(* #,##0_);_(* \(#,##0\);_(* "-"??_);_(@_)</c:formatCode>
                <c:ptCount val="4"/>
                <c:pt idx="0">
                  <c:v>27351</c:v>
                </c:pt>
                <c:pt idx="1">
                  <c:v>28000</c:v>
                </c:pt>
                <c:pt idx="2">
                  <c:v>2889</c:v>
                </c:pt>
                <c:pt idx="3" formatCode="General">
                  <c:v>6750</c:v>
                </c:pt>
              </c:numCache>
            </c:numRef>
          </c:val>
          <c:extLst>
            <c:ext xmlns:c16="http://schemas.microsoft.com/office/drawing/2014/chart" uri="{C3380CC4-5D6E-409C-BE32-E72D297353CC}">
              <c16:uniqueId val="{00000004-1633-E548-BE9B-13F9CDF2A537}"/>
            </c:ext>
          </c:extLst>
        </c:ser>
        <c:dLbls>
          <c:showLegendKey val="0"/>
          <c:showVal val="1"/>
          <c:showCatName val="0"/>
          <c:showSerName val="0"/>
          <c:showPercent val="0"/>
          <c:showBubbleSize val="0"/>
        </c:dLbls>
        <c:gapWidth val="150"/>
        <c:axId val="629143552"/>
        <c:axId val="628608384"/>
      </c:barChart>
      <c:catAx>
        <c:axId val="629143552"/>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628608384"/>
        <c:crosses val="autoZero"/>
        <c:auto val="1"/>
        <c:lblAlgn val="ctr"/>
        <c:lblOffset val="100"/>
        <c:noMultiLvlLbl val="0"/>
      </c:catAx>
      <c:valAx>
        <c:axId val="628608384"/>
        <c:scaling>
          <c:orientation val="minMax"/>
          <c:max val="40000"/>
          <c:min val="1000"/>
        </c:scaling>
        <c:delete val="1"/>
        <c:axPos val="l"/>
        <c:numFmt formatCode="_(* #,##0_);_(* \(#,##0\);_(* &quot;-&quot;??_);_(@_)" sourceLinked="1"/>
        <c:majorTickMark val="out"/>
        <c:minorTickMark val="none"/>
        <c:tickLblPos val="nextTo"/>
        <c:crossAx val="629143552"/>
        <c:crosses val="autoZero"/>
        <c:crossBetween val="between"/>
        <c:majorUnit val="10000"/>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0.10194487806441906"/>
          <c:w val="0.91464003676805194"/>
          <c:h val="0.69125970096251299"/>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70C5-B142-B8AE-556C47D4E5EE}"/>
              </c:ext>
            </c:extLst>
          </c:dPt>
          <c:dPt>
            <c:idx val="2"/>
            <c:invertIfNegative val="0"/>
            <c:bubble3D val="0"/>
            <c:extLst>
              <c:ext xmlns:c16="http://schemas.microsoft.com/office/drawing/2014/chart" uri="{C3380CC4-5D6E-409C-BE32-E72D297353CC}">
                <c16:uniqueId val="{00000001-70C5-B142-B8AE-556C47D4E5EE}"/>
              </c:ext>
            </c:extLst>
          </c:dPt>
          <c:dPt>
            <c:idx val="3"/>
            <c:invertIfNegative val="0"/>
            <c:bubble3D val="0"/>
            <c:extLst>
              <c:ext xmlns:c16="http://schemas.microsoft.com/office/drawing/2014/chart" uri="{C3380CC4-5D6E-409C-BE32-E72D297353CC}">
                <c16:uniqueId val="{00000002-70C5-B142-B8AE-556C47D4E5EE}"/>
              </c:ext>
            </c:extLst>
          </c:dPt>
          <c:dLbls>
            <c:dLbl>
              <c:idx val="0"/>
              <c:tx>
                <c:rich>
                  <a:bodyPr/>
                  <a:lstStyle/>
                  <a:p>
                    <a:r>
                      <a:rPr lang="en-US" dirty="0"/>
                      <a:t>2056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62-AB41-9FF0-FABC74FE5011}"/>
                </c:ext>
              </c:extLst>
            </c:dLbl>
            <c:dLbl>
              <c:idx val="1"/>
              <c:layout>
                <c:manualLayout>
                  <c:x val="0"/>
                  <c:y val="3.1532328395544505E-2"/>
                </c:manualLayout>
              </c:layout>
              <c:tx>
                <c:rich>
                  <a:bodyPr/>
                  <a:lstStyle/>
                  <a:p>
                    <a:r>
                      <a:rPr lang="en-US" dirty="0"/>
                      <a:t>2044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0C5-B142-B8AE-556C47D4E5EE}"/>
                </c:ext>
              </c:extLst>
            </c:dLbl>
            <c:dLbl>
              <c:idx val="2"/>
              <c:layout>
                <c:manualLayout>
                  <c:x val="5.8760414358084113E-3"/>
                  <c:y val="2.3649246296658381E-2"/>
                </c:manualLayout>
              </c:layout>
              <c:tx>
                <c:rich>
                  <a:bodyPr/>
                  <a:lstStyle/>
                  <a:p>
                    <a:r>
                      <a:rPr lang="en-US" dirty="0"/>
                      <a:t>237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C5-B142-B8AE-556C47D4E5EE}"/>
                </c:ext>
              </c:extLst>
            </c:dLbl>
            <c:dLbl>
              <c:idx val="3"/>
              <c:tx>
                <c:rich>
                  <a:bodyPr/>
                  <a:lstStyle/>
                  <a:p>
                    <a:r>
                      <a:rPr lang="en-US" dirty="0"/>
                      <a:t>492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C5-B142-B8AE-556C47D4E5EE}"/>
                </c:ext>
              </c:extLst>
            </c:dLbl>
            <c:dLbl>
              <c:idx val="4"/>
              <c:tx>
                <c:rich>
                  <a:bodyPr/>
                  <a:lstStyle/>
                  <a:p>
                    <a:r>
                      <a:rPr lang="en-US" dirty="0"/>
                      <a:t>489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362-AB41-9FF0-FABC74FE5011}"/>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20561</c:v>
                </c:pt>
                <c:pt idx="1">
                  <c:v>20437</c:v>
                </c:pt>
                <c:pt idx="2">
                  <c:v>2368</c:v>
                </c:pt>
                <c:pt idx="3">
                  <c:v>4923</c:v>
                </c:pt>
              </c:numCache>
            </c:numRef>
          </c:val>
          <c:extLst>
            <c:ext xmlns:c16="http://schemas.microsoft.com/office/drawing/2014/chart" uri="{C3380CC4-5D6E-409C-BE32-E72D297353CC}">
              <c16:uniqueId val="{00000004-70C5-B142-B8AE-556C47D4E5EE}"/>
            </c:ext>
          </c:extLst>
        </c:ser>
        <c:dLbls>
          <c:showLegendKey val="0"/>
          <c:showVal val="1"/>
          <c:showCatName val="0"/>
          <c:showSerName val="0"/>
          <c:showPercent val="0"/>
          <c:showBubbleSize val="0"/>
        </c:dLbls>
        <c:gapWidth val="150"/>
        <c:axId val="629729792"/>
        <c:axId val="628610112"/>
      </c:barChart>
      <c:catAx>
        <c:axId val="629729792"/>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628610112"/>
        <c:crosses val="autoZero"/>
        <c:auto val="1"/>
        <c:lblAlgn val="ctr"/>
        <c:lblOffset val="100"/>
        <c:noMultiLvlLbl val="0"/>
      </c:catAx>
      <c:valAx>
        <c:axId val="628610112"/>
        <c:scaling>
          <c:orientation val="minMax"/>
          <c:max val="40000"/>
          <c:min val="1000"/>
        </c:scaling>
        <c:delete val="1"/>
        <c:axPos val="l"/>
        <c:numFmt formatCode="General" sourceLinked="1"/>
        <c:majorTickMark val="out"/>
        <c:minorTickMark val="none"/>
        <c:tickLblPos val="nextTo"/>
        <c:crossAx val="629729792"/>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8.6285160787497053E-2"/>
          <c:w val="0.91464003676805194"/>
          <c:h val="0.7069190478621220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19D6-4B45-B933-9E99399F3739}"/>
              </c:ext>
            </c:extLst>
          </c:dPt>
          <c:dPt>
            <c:idx val="2"/>
            <c:invertIfNegative val="0"/>
            <c:bubble3D val="0"/>
            <c:extLst>
              <c:ext xmlns:c16="http://schemas.microsoft.com/office/drawing/2014/chart" uri="{C3380CC4-5D6E-409C-BE32-E72D297353CC}">
                <c16:uniqueId val="{00000001-19D6-4B45-B933-9E99399F3739}"/>
              </c:ext>
            </c:extLst>
          </c:dPt>
          <c:dPt>
            <c:idx val="3"/>
            <c:invertIfNegative val="0"/>
            <c:bubble3D val="0"/>
            <c:extLst>
              <c:ext xmlns:c16="http://schemas.microsoft.com/office/drawing/2014/chart" uri="{C3380CC4-5D6E-409C-BE32-E72D297353CC}">
                <c16:uniqueId val="{00000002-19D6-4B45-B933-9E99399F3739}"/>
              </c:ext>
            </c:extLst>
          </c:dPt>
          <c:dLbls>
            <c:dLbl>
              <c:idx val="0"/>
              <c:tx>
                <c:rich>
                  <a:bodyPr/>
                  <a:lstStyle/>
                  <a:p>
                    <a:r>
                      <a:rPr lang="en-US" dirty="0"/>
                      <a:t>1391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5C-F740-AA88-BB4D93CBFAF3}"/>
                </c:ext>
              </c:extLst>
            </c:dLbl>
            <c:dLbl>
              <c:idx val="1"/>
              <c:tx>
                <c:rich>
                  <a:bodyPr/>
                  <a:lstStyle/>
                  <a:p>
                    <a:r>
                      <a:rPr lang="en-US" dirty="0"/>
                      <a:t>1286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D6-4B45-B933-9E99399F3739}"/>
                </c:ext>
              </c:extLst>
            </c:dLbl>
            <c:dLbl>
              <c:idx val="2"/>
              <c:tx>
                <c:rich>
                  <a:bodyPr/>
                  <a:lstStyle/>
                  <a:p>
                    <a:r>
                      <a:rPr lang="en-US" dirty="0"/>
                      <a:t>185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D6-4B45-B933-9E99399F3739}"/>
                </c:ext>
              </c:extLst>
            </c:dLbl>
            <c:dLbl>
              <c:idx val="3"/>
              <c:tx>
                <c:rich>
                  <a:bodyPr/>
                  <a:lstStyle/>
                  <a:p>
                    <a:r>
                      <a:rPr lang="en-US" dirty="0"/>
                      <a:t>312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D6-4B45-B933-9E99399F3739}"/>
                </c:ext>
              </c:extLst>
            </c:dLbl>
            <c:dLbl>
              <c:idx val="4"/>
              <c:tx>
                <c:rich>
                  <a:bodyPr/>
                  <a:lstStyle/>
                  <a:p>
                    <a:r>
                      <a:rPr lang="en-US" dirty="0"/>
                      <a:t>308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65C-F740-AA88-BB4D93CBFAF3}"/>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13906</c:v>
                </c:pt>
                <c:pt idx="1">
                  <c:v>12863</c:v>
                </c:pt>
                <c:pt idx="2">
                  <c:v>1854</c:v>
                </c:pt>
                <c:pt idx="3">
                  <c:v>3120</c:v>
                </c:pt>
              </c:numCache>
            </c:numRef>
          </c:val>
          <c:extLst>
            <c:ext xmlns:c16="http://schemas.microsoft.com/office/drawing/2014/chart" uri="{C3380CC4-5D6E-409C-BE32-E72D297353CC}">
              <c16:uniqueId val="{00000004-19D6-4B45-B933-9E99399F3739}"/>
            </c:ext>
          </c:extLst>
        </c:ser>
        <c:dLbls>
          <c:showLegendKey val="0"/>
          <c:showVal val="1"/>
          <c:showCatName val="0"/>
          <c:showSerName val="0"/>
          <c:showPercent val="0"/>
          <c:showBubbleSize val="0"/>
        </c:dLbls>
        <c:gapWidth val="150"/>
        <c:axId val="629795328"/>
        <c:axId val="628611840"/>
      </c:barChart>
      <c:catAx>
        <c:axId val="629795328"/>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628611840"/>
        <c:crosses val="autoZero"/>
        <c:auto val="1"/>
        <c:lblAlgn val="ctr"/>
        <c:lblOffset val="100"/>
        <c:noMultiLvlLbl val="0"/>
      </c:catAx>
      <c:valAx>
        <c:axId val="628611840"/>
        <c:scaling>
          <c:orientation val="minMax"/>
          <c:max val="40000"/>
          <c:min val="1000"/>
        </c:scaling>
        <c:delete val="1"/>
        <c:axPos val="l"/>
        <c:numFmt formatCode="General" sourceLinked="1"/>
        <c:majorTickMark val="out"/>
        <c:minorTickMark val="none"/>
        <c:tickLblPos val="nextTo"/>
        <c:crossAx val="629795328"/>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92295123112955"/>
          <c:y val="0.5168834428993424"/>
          <c:w val="0.60753798353481092"/>
          <c:h val="0.27447877776575802"/>
        </c:manualLayout>
      </c:layout>
      <c:barChart>
        <c:barDir val="col"/>
        <c:grouping val="stacked"/>
        <c:varyColors val="0"/>
        <c:ser>
          <c:idx val="0"/>
          <c:order val="0"/>
          <c:tx>
            <c:strRef>
              <c:f>Sheet1!$B$1</c:f>
              <c:strCache>
                <c:ptCount val="1"/>
                <c:pt idx="0">
                  <c:v>PAT (Concern share)</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6312-984C-A24D-A9A20A0FD5ED}"/>
              </c:ext>
            </c:extLst>
          </c:dPt>
          <c:dPt>
            <c:idx val="1"/>
            <c:invertIfNegative val="0"/>
            <c:bubble3D val="0"/>
            <c:extLst>
              <c:ext xmlns:c16="http://schemas.microsoft.com/office/drawing/2014/chart" uri="{C3380CC4-5D6E-409C-BE32-E72D297353CC}">
                <c16:uniqueId val="{00000001-6312-984C-A24D-A9A20A0FD5ED}"/>
              </c:ext>
            </c:extLst>
          </c:dPt>
          <c:dLbls>
            <c:dLbl>
              <c:idx val="0"/>
              <c:layout>
                <c:manualLayout>
                  <c:x val="-3.5924254699005662E-3"/>
                  <c:y val="-1.4360867878884737E-2"/>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2-984C-A24D-A9A20A0FD5ED}"/>
                </c:ext>
              </c:extLst>
            </c:dLbl>
            <c:dLbl>
              <c:idx val="1"/>
              <c:layout>
                <c:manualLayout>
                  <c:x val="1.1099746097551041E-2"/>
                  <c:y val="4.7869559596283333E-3"/>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2-984C-A24D-A9A20A0FD5ED}"/>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Q2 FY 2019-20</c:v>
                </c:pt>
                <c:pt idx="1">
                  <c:v>Q2 FY 2020-21</c:v>
                </c:pt>
              </c:strCache>
            </c:strRef>
          </c:cat>
          <c:val>
            <c:numRef>
              <c:f>Sheet1!$B$2:$B$3</c:f>
              <c:numCache>
                <c:formatCode>_(* #,##0_);_(* \(#,##0\);_(* "-"??_);_(@_)</c:formatCode>
                <c:ptCount val="2"/>
                <c:pt idx="0">
                  <c:v>384.61</c:v>
                </c:pt>
                <c:pt idx="1">
                  <c:v>336.6</c:v>
                </c:pt>
              </c:numCache>
            </c:numRef>
          </c:val>
          <c:extLst>
            <c:ext xmlns:c16="http://schemas.microsoft.com/office/drawing/2014/chart" uri="{C3380CC4-5D6E-409C-BE32-E72D297353CC}">
              <c16:uniqueId val="{00000002-6312-984C-A24D-A9A20A0FD5ED}"/>
            </c:ext>
          </c:extLst>
        </c:ser>
        <c:ser>
          <c:idx val="2"/>
          <c:order val="1"/>
          <c:tx>
            <c:strRef>
              <c:f>Sheet1!$C$1</c:f>
              <c:strCache>
                <c:ptCount val="1"/>
                <c:pt idx="0">
                  <c:v>Exceptional costs</c:v>
                </c:pt>
              </c:strCache>
            </c:strRef>
          </c:tx>
          <c:spPr>
            <a:solidFill>
              <a:srgbClr val="F5C242"/>
            </a:solidFill>
            <a:ln>
              <a:noFill/>
            </a:ln>
          </c:spPr>
          <c:invertIfNegative val="0"/>
          <c:dLbls>
            <c:dLbl>
              <c:idx val="1"/>
              <c:layout>
                <c:manualLayout>
                  <c:x val="-0.11913129452111905"/>
                  <c:y val="-4.78695595962824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12-984C-A24D-A9A20A0FD5ED}"/>
                </c:ext>
              </c:extLst>
            </c:dLbl>
            <c:spPr>
              <a:noFill/>
              <a:ln>
                <a:noFill/>
              </a:ln>
              <a:effectLst/>
            </c:spPr>
            <c:txPr>
              <a:bodyPr/>
              <a:lstStyle/>
              <a:p>
                <a:pPr algn="ctr" rtl="0">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_(* #,##0_);_(* \(#,##0\);_(* "-"??_);_(@_)</c:formatCode>
                <c:ptCount val="2"/>
                <c:pt idx="1">
                  <c:v>35.121042000000003</c:v>
                </c:pt>
              </c:numCache>
            </c:numRef>
          </c:val>
          <c:extLst>
            <c:ext xmlns:c16="http://schemas.microsoft.com/office/drawing/2014/chart" uri="{C3380CC4-5D6E-409C-BE32-E72D297353CC}">
              <c16:uniqueId val="{00000004-6312-984C-A24D-A9A20A0FD5ED}"/>
            </c:ext>
          </c:extLst>
        </c:ser>
        <c:dLbls>
          <c:showLegendKey val="0"/>
          <c:showVal val="0"/>
          <c:showCatName val="0"/>
          <c:showSerName val="0"/>
          <c:showPercent val="0"/>
          <c:showBubbleSize val="0"/>
        </c:dLbls>
        <c:gapWidth val="60"/>
        <c:overlap val="100"/>
        <c:axId val="143721472"/>
        <c:axId val="142775936"/>
      </c:barChart>
      <c:lineChart>
        <c:grouping val="standard"/>
        <c:varyColors val="0"/>
        <c:ser>
          <c:idx val="3"/>
          <c:order val="2"/>
          <c:tx>
            <c:strRef>
              <c:f>Sheet1!$D$1</c:f>
              <c:strCache>
                <c:ptCount val="1"/>
                <c:pt idx="0">
                  <c:v>Total</c:v>
                </c:pt>
              </c:strCache>
            </c:strRef>
          </c:tx>
          <c:spPr>
            <a:ln>
              <a:noFill/>
            </a:ln>
          </c:spPr>
          <c:marker>
            <c:symbol val="none"/>
          </c:marker>
          <c:dLbls>
            <c:dLbl>
              <c:idx val="0"/>
              <c:layout>
                <c:manualLayout>
                  <c:x val="-7.5440934867911896E-2"/>
                  <c:y val="-4.308260363665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12-984C-A24D-A9A20A0FD5ED}"/>
                </c:ext>
              </c:extLst>
            </c:dLbl>
            <c:dLbl>
              <c:idx val="1"/>
              <c:layout>
                <c:manualLayout>
                  <c:x val="-6.4663658458210191E-2"/>
                  <c:y val="-4.3082603636654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12-984C-A24D-A9A20A0FD5ED}"/>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#,##0_);_(* \(#,##0\);_(* "-"??_);_(@_)</c:formatCode>
                <c:ptCount val="2"/>
                <c:pt idx="0">
                  <c:v>384.61</c:v>
                </c:pt>
                <c:pt idx="1">
                  <c:v>371.72104200000001</c:v>
                </c:pt>
              </c:numCache>
            </c:numRef>
          </c:val>
          <c:smooth val="0"/>
          <c:extLst>
            <c:ext xmlns:c16="http://schemas.microsoft.com/office/drawing/2014/chart" uri="{C3380CC4-5D6E-409C-BE32-E72D297353CC}">
              <c16:uniqueId val="{00000007-6312-984C-A24D-A9A20A0FD5ED}"/>
            </c:ext>
          </c:extLst>
        </c:ser>
        <c:dLbls>
          <c:showLegendKey val="0"/>
          <c:showVal val="0"/>
          <c:showCatName val="0"/>
          <c:showSerName val="0"/>
          <c:showPercent val="0"/>
          <c:showBubbleSize val="0"/>
        </c:dLbls>
        <c:marker val="1"/>
        <c:smooth val="0"/>
        <c:axId val="143721472"/>
        <c:axId val="142775936"/>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6312-984C-A24D-A9A20A0FD5ED}"/>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12-984C-A24D-A9A20A0FD5ED}"/>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Sheet1!$F$2:$F$3</c:f>
              <c:numCache>
                <c:formatCode>0%</c:formatCode>
                <c:ptCount val="2"/>
                <c:pt idx="1">
                  <c:v>-0.12482774758846626</c:v>
                </c:pt>
              </c:numCache>
            </c:numRef>
          </c:val>
          <c:smooth val="0"/>
          <c:extLst>
            <c:ext xmlns:c16="http://schemas.microsoft.com/office/drawing/2014/chart" uri="{C3380CC4-5D6E-409C-BE32-E72D297353CC}">
              <c16:uniqueId val="{0000000A-6312-984C-A24D-A9A20A0FD5ED}"/>
            </c:ext>
          </c:extLst>
        </c:ser>
        <c:dLbls>
          <c:showLegendKey val="0"/>
          <c:showVal val="0"/>
          <c:showCatName val="0"/>
          <c:showSerName val="0"/>
          <c:showPercent val="0"/>
          <c:showBubbleSize val="0"/>
        </c:dLbls>
        <c:marker val="1"/>
        <c:smooth val="0"/>
        <c:axId val="143722496"/>
        <c:axId val="142776512"/>
      </c:lineChart>
      <c:catAx>
        <c:axId val="143721472"/>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775936"/>
        <c:crosses val="autoZero"/>
        <c:auto val="1"/>
        <c:lblAlgn val="ctr"/>
        <c:lblOffset val="0"/>
        <c:noMultiLvlLbl val="0"/>
      </c:catAx>
      <c:valAx>
        <c:axId val="142775936"/>
        <c:scaling>
          <c:orientation val="minMax"/>
          <c:max val="75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143721472"/>
        <c:crosses val="autoZero"/>
        <c:crossBetween val="between"/>
        <c:majorUnit val="200"/>
      </c:valAx>
      <c:valAx>
        <c:axId val="142776512"/>
        <c:scaling>
          <c:orientation val="minMax"/>
        </c:scaling>
        <c:delete val="0"/>
        <c:axPos val="r"/>
        <c:numFmt formatCode="0%" sourceLinked="1"/>
        <c:majorTickMark val="none"/>
        <c:minorTickMark val="none"/>
        <c:tickLblPos val="none"/>
        <c:spPr>
          <a:ln>
            <a:noFill/>
          </a:ln>
        </c:spPr>
        <c:crossAx val="143722496"/>
        <c:crosses val="max"/>
        <c:crossBetween val="between"/>
      </c:valAx>
      <c:catAx>
        <c:axId val="143722496"/>
        <c:scaling>
          <c:orientation val="minMax"/>
        </c:scaling>
        <c:delete val="1"/>
        <c:axPos val="t"/>
        <c:numFmt formatCode="General" sourceLinked="1"/>
        <c:majorTickMark val="out"/>
        <c:minorTickMark val="none"/>
        <c:tickLblPos val="nextTo"/>
        <c:crossAx val="142776512"/>
        <c:crosses val="max"/>
        <c:auto val="1"/>
        <c:lblAlgn val="ctr"/>
        <c:lblOffset val="100"/>
        <c:noMultiLvlLbl val="0"/>
      </c:catAx>
      <c:spPr>
        <a:ln>
          <a:noFill/>
        </a:ln>
      </c:spPr>
    </c:plotArea>
    <c:legend>
      <c:legendPos val="r"/>
      <c:legendEntry>
        <c:idx val="2"/>
        <c:delete val="1"/>
      </c:legendEntry>
      <c:legendEntry>
        <c:idx val="3"/>
        <c:delete val="1"/>
      </c:legendEntry>
      <c:layout>
        <c:manualLayout>
          <c:xMode val="edge"/>
          <c:yMode val="edge"/>
          <c:x val="0.76220376008966029"/>
          <c:y val="0.63352422105484163"/>
          <c:w val="0.23779623991033969"/>
          <c:h val="0.16805381593890489"/>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01253083416736E-2"/>
          <c:y val="0.29308119018058021"/>
          <c:w val="0.91464003676805194"/>
          <c:h val="0.7069190478621220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0D89-B542-B6C9-C867F7526239}"/>
              </c:ext>
            </c:extLst>
          </c:dPt>
          <c:dPt>
            <c:idx val="2"/>
            <c:invertIfNegative val="0"/>
            <c:bubble3D val="0"/>
            <c:extLst>
              <c:ext xmlns:c16="http://schemas.microsoft.com/office/drawing/2014/chart" uri="{C3380CC4-5D6E-409C-BE32-E72D297353CC}">
                <c16:uniqueId val="{00000001-0D89-B542-B6C9-C867F7526239}"/>
              </c:ext>
            </c:extLst>
          </c:dPt>
          <c:dPt>
            <c:idx val="3"/>
            <c:invertIfNegative val="0"/>
            <c:bubble3D val="0"/>
            <c:extLst>
              <c:ext xmlns:c16="http://schemas.microsoft.com/office/drawing/2014/chart" uri="{C3380CC4-5D6E-409C-BE32-E72D297353CC}">
                <c16:uniqueId val="{00000002-0D89-B542-B6C9-C867F7526239}"/>
              </c:ext>
            </c:extLst>
          </c:dPt>
          <c:dLbls>
            <c:dLbl>
              <c:idx val="0"/>
              <c:tx>
                <c:rich>
                  <a:bodyPr/>
                  <a:lstStyle/>
                  <a:p>
                    <a:r>
                      <a:rPr lang="en-US" dirty="0"/>
                      <a:t>279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240-B145-A528-F03C96844809}"/>
                </c:ext>
              </c:extLst>
            </c:dLbl>
            <c:dLbl>
              <c:idx val="1"/>
              <c:tx>
                <c:rich>
                  <a:bodyPr/>
                  <a:lstStyle/>
                  <a:p>
                    <a:r>
                      <a:rPr lang="en-US" dirty="0"/>
                      <a:t>252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89-B542-B6C9-C867F7526239}"/>
                </c:ext>
              </c:extLst>
            </c:dLbl>
            <c:dLbl>
              <c:idx val="2"/>
              <c:layout>
                <c:manualLayout>
                  <c:x val="-1.785277505222288E-2"/>
                  <c:y val="0.18291907151367531"/>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89-B542-B6C9-C867F7526239}"/>
                </c:ext>
              </c:extLst>
            </c:dLbl>
            <c:dLbl>
              <c:idx val="3"/>
              <c:layout>
                <c:manualLayout>
                  <c:x val="-5.9509250174075183E-3"/>
                  <c:y val="-2.0324341279297258E-2"/>
                </c:manualLayout>
              </c:layout>
              <c:tx>
                <c:rich>
                  <a:bodyPr/>
                  <a:lstStyle/>
                  <a:p>
                    <a:r>
                      <a:rPr lang="en-US" dirty="0"/>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D89-B542-B6C9-C867F7526239}"/>
                </c:ext>
              </c:extLst>
            </c:dLbl>
            <c:dLbl>
              <c:idx val="4"/>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240-B145-A528-F03C96844809}"/>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2791</c:v>
                </c:pt>
                <c:pt idx="1">
                  <c:v>2520</c:v>
                </c:pt>
                <c:pt idx="2">
                  <c:v>-96</c:v>
                </c:pt>
                <c:pt idx="3">
                  <c:v>610</c:v>
                </c:pt>
              </c:numCache>
            </c:numRef>
          </c:val>
          <c:extLst>
            <c:ext xmlns:c16="http://schemas.microsoft.com/office/drawing/2014/chart" uri="{C3380CC4-5D6E-409C-BE32-E72D297353CC}">
              <c16:uniqueId val="{00000004-0D89-B542-B6C9-C867F7526239}"/>
            </c:ext>
          </c:extLst>
        </c:ser>
        <c:dLbls>
          <c:showLegendKey val="0"/>
          <c:showVal val="1"/>
          <c:showCatName val="0"/>
          <c:showSerName val="0"/>
          <c:showPercent val="0"/>
          <c:showBubbleSize val="0"/>
        </c:dLbls>
        <c:gapWidth val="150"/>
        <c:axId val="629141504"/>
        <c:axId val="130540096"/>
      </c:barChart>
      <c:catAx>
        <c:axId val="629141504"/>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130540096"/>
        <c:crosses val="autoZero"/>
        <c:auto val="1"/>
        <c:lblAlgn val="ctr"/>
        <c:lblOffset val="100"/>
        <c:noMultiLvlLbl val="0"/>
      </c:catAx>
      <c:valAx>
        <c:axId val="130540096"/>
        <c:scaling>
          <c:orientation val="minMax"/>
        </c:scaling>
        <c:delete val="1"/>
        <c:axPos val="l"/>
        <c:numFmt formatCode="General" sourceLinked="1"/>
        <c:majorTickMark val="out"/>
        <c:minorTickMark val="none"/>
        <c:tickLblPos val="nextTo"/>
        <c:crossAx val="629141504"/>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8.6285160787497053E-2"/>
          <c:w val="0.91464003676805194"/>
          <c:h val="0.7069190478621220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0F1E-8347-8637-CF582F118AD3}"/>
              </c:ext>
            </c:extLst>
          </c:dPt>
          <c:dPt>
            <c:idx val="2"/>
            <c:invertIfNegative val="0"/>
            <c:bubble3D val="0"/>
            <c:extLst>
              <c:ext xmlns:c16="http://schemas.microsoft.com/office/drawing/2014/chart" uri="{C3380CC4-5D6E-409C-BE32-E72D297353CC}">
                <c16:uniqueId val="{00000001-0F1E-8347-8637-CF582F118AD3}"/>
              </c:ext>
            </c:extLst>
          </c:dPt>
          <c:dPt>
            <c:idx val="3"/>
            <c:invertIfNegative val="0"/>
            <c:bubble3D val="0"/>
            <c:extLst>
              <c:ext xmlns:c16="http://schemas.microsoft.com/office/drawing/2014/chart" uri="{C3380CC4-5D6E-409C-BE32-E72D297353CC}">
                <c16:uniqueId val="{00000002-0F1E-8347-8637-CF582F118AD3}"/>
              </c:ext>
            </c:extLst>
          </c:dPt>
          <c:dLbls>
            <c:dLbl>
              <c:idx val="0"/>
              <c:tx>
                <c:rich>
                  <a:bodyPr/>
                  <a:lstStyle/>
                  <a:p>
                    <a:r>
                      <a:rPr lang="en-US" dirty="0"/>
                      <a:t>180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2A7-E34D-8446-960BC34A67C9}"/>
                </c:ext>
              </c:extLst>
            </c:dLbl>
            <c:dLbl>
              <c:idx val="1"/>
              <c:tx>
                <c:rich>
                  <a:bodyPr/>
                  <a:lstStyle/>
                  <a:p>
                    <a:r>
                      <a:rPr lang="en-US" dirty="0"/>
                      <a:t>126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1E-8347-8637-CF582F118AD3}"/>
                </c:ext>
              </c:extLst>
            </c:dLbl>
            <c:dLbl>
              <c:idx val="2"/>
              <c:layout>
                <c:manualLayout>
                  <c:x val="-2.3596814058498731E-2"/>
                  <c:y val="0.20470784073524848"/>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1E-8347-8637-CF582F118AD3}"/>
                </c:ext>
              </c:extLst>
            </c:dLbl>
            <c:dLbl>
              <c:idx val="3"/>
              <c:layout>
                <c:manualLayout>
                  <c:x val="0"/>
                  <c:y val="1.6815496251663158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F1E-8347-8637-CF582F118AD3}"/>
                </c:ext>
              </c:extLst>
            </c:dLbl>
            <c:dLbl>
              <c:idx val="4"/>
              <c:tx>
                <c:rich>
                  <a:bodyPr/>
                  <a:lstStyle/>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2A7-E34D-8446-960BC34A67C9}"/>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1799</c:v>
                </c:pt>
                <c:pt idx="1">
                  <c:v>1263</c:v>
                </c:pt>
                <c:pt idx="2">
                  <c:v>-72</c:v>
                </c:pt>
                <c:pt idx="3">
                  <c:v>336</c:v>
                </c:pt>
              </c:numCache>
            </c:numRef>
          </c:val>
          <c:extLst>
            <c:ext xmlns:c16="http://schemas.microsoft.com/office/drawing/2014/chart" uri="{C3380CC4-5D6E-409C-BE32-E72D297353CC}">
              <c16:uniqueId val="{00000004-0F1E-8347-8637-CF582F118AD3}"/>
            </c:ext>
          </c:extLst>
        </c:ser>
        <c:dLbls>
          <c:showLegendKey val="0"/>
          <c:showVal val="1"/>
          <c:showCatName val="0"/>
          <c:showSerName val="0"/>
          <c:showPercent val="0"/>
          <c:showBubbleSize val="0"/>
        </c:dLbls>
        <c:gapWidth val="150"/>
        <c:axId val="629729280"/>
        <c:axId val="130541824"/>
      </c:barChart>
      <c:catAx>
        <c:axId val="629729280"/>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130541824"/>
        <c:crosses val="autoZero"/>
        <c:auto val="1"/>
        <c:lblAlgn val="ctr"/>
        <c:lblOffset val="100"/>
        <c:noMultiLvlLbl val="0"/>
      </c:catAx>
      <c:valAx>
        <c:axId val="130541824"/>
        <c:scaling>
          <c:orientation val="minMax"/>
        </c:scaling>
        <c:delete val="1"/>
        <c:axPos val="l"/>
        <c:numFmt formatCode="General" sourceLinked="1"/>
        <c:majorTickMark val="out"/>
        <c:minorTickMark val="none"/>
        <c:tickLblPos val="nextTo"/>
        <c:crossAx val="629729280"/>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3.9806876082479327E-2"/>
          <c:w val="0.91464003676805194"/>
          <c:h val="0.716336208355711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FEBC-4545-8688-C21E49FE5212}"/>
              </c:ext>
            </c:extLst>
          </c:dPt>
          <c:dPt>
            <c:idx val="2"/>
            <c:invertIfNegative val="0"/>
            <c:bubble3D val="0"/>
            <c:extLst>
              <c:ext xmlns:c16="http://schemas.microsoft.com/office/drawing/2014/chart" uri="{C3380CC4-5D6E-409C-BE32-E72D297353CC}">
                <c16:uniqueId val="{00000001-FEBC-4545-8688-C21E49FE5212}"/>
              </c:ext>
            </c:extLst>
          </c:dPt>
          <c:dPt>
            <c:idx val="3"/>
            <c:invertIfNegative val="0"/>
            <c:bubble3D val="0"/>
            <c:extLst>
              <c:ext xmlns:c16="http://schemas.microsoft.com/office/drawing/2014/chart" uri="{C3380CC4-5D6E-409C-BE32-E72D297353CC}">
                <c16:uniqueId val="{00000002-FEBC-4545-8688-C21E49FE5212}"/>
              </c:ext>
            </c:extLst>
          </c:dPt>
          <c:dLbls>
            <c:dLbl>
              <c:idx val="0"/>
              <c:layout>
                <c:manualLayout>
                  <c:x val="-5.5837675042317925E-3"/>
                  <c:y val="3.6293664326471513E-2"/>
                </c:manualLayout>
              </c:layout>
              <c:tx>
                <c:rich>
                  <a:bodyPr/>
                  <a:lstStyle/>
                  <a:p>
                    <a:r>
                      <a:rPr lang="en-US" dirty="0"/>
                      <a:t>1382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D9-E543-8156-9DE7B12E699B}"/>
                </c:ext>
              </c:extLst>
            </c:dLbl>
            <c:dLbl>
              <c:idx val="1"/>
              <c:layout>
                <c:manualLayout>
                  <c:x val="0"/>
                  <c:y val="4.8391552435295353E-2"/>
                </c:manualLayout>
              </c:layout>
              <c:tx>
                <c:rich>
                  <a:bodyPr/>
                  <a:lstStyle/>
                  <a:p>
                    <a:r>
                      <a:rPr lang="en-US" dirty="0"/>
                      <a:t>1192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C-4545-8688-C21E49FE5212}"/>
                </c:ext>
              </c:extLst>
            </c:dLbl>
            <c:dLbl>
              <c:idx val="2"/>
              <c:layout>
                <c:manualLayout>
                  <c:x val="-1.1167535008463585E-2"/>
                  <c:y val="4.8391552435295353E-2"/>
                </c:manualLayout>
              </c:layout>
              <c:tx>
                <c:rich>
                  <a:bodyPr/>
                  <a:lstStyle/>
                  <a:p>
                    <a:r>
                      <a:rPr lang="en-US" dirty="0"/>
                      <a:t>1297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EBC-4545-8688-C21E49FE5212}"/>
                </c:ext>
              </c:extLst>
            </c:dLbl>
            <c:dLbl>
              <c:idx val="3"/>
              <c:layout>
                <c:manualLayout>
                  <c:x val="-1.0236788834833459E-16"/>
                  <c:y val="3.6293664326471513E-2"/>
                </c:manualLayout>
              </c:layout>
              <c:tx>
                <c:rich>
                  <a:bodyPr/>
                  <a:lstStyle/>
                  <a:p>
                    <a:r>
                      <a:rPr lang="en-US" dirty="0"/>
                      <a:t>1278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EBC-4545-8688-C21E49FE5212}"/>
                </c:ext>
              </c:extLst>
            </c:dLbl>
            <c:dLbl>
              <c:idx val="4"/>
              <c:tx>
                <c:rich>
                  <a:bodyPr/>
                  <a:lstStyle/>
                  <a:p>
                    <a:r>
                      <a:rPr lang="en-US" dirty="0"/>
                      <a:t>1278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98-D743-85F6-47C86B0B5321}"/>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13817</c:v>
                </c:pt>
                <c:pt idx="1">
                  <c:v>11923</c:v>
                </c:pt>
                <c:pt idx="2">
                  <c:v>12966</c:v>
                </c:pt>
                <c:pt idx="3">
                  <c:v>12779</c:v>
                </c:pt>
              </c:numCache>
            </c:numRef>
          </c:val>
          <c:extLst>
            <c:ext xmlns:c16="http://schemas.microsoft.com/office/drawing/2014/chart" uri="{C3380CC4-5D6E-409C-BE32-E72D297353CC}">
              <c16:uniqueId val="{00000004-FEBC-4545-8688-C21E49FE5212}"/>
            </c:ext>
          </c:extLst>
        </c:ser>
        <c:dLbls>
          <c:showLegendKey val="0"/>
          <c:showVal val="1"/>
          <c:showCatName val="0"/>
          <c:showSerName val="0"/>
          <c:showPercent val="0"/>
          <c:showBubbleSize val="0"/>
        </c:dLbls>
        <c:gapWidth val="150"/>
        <c:axId val="630678016"/>
        <c:axId val="130543552"/>
      </c:barChart>
      <c:catAx>
        <c:axId val="630678016"/>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130543552"/>
        <c:crosses val="autoZero"/>
        <c:auto val="1"/>
        <c:lblAlgn val="ctr"/>
        <c:lblOffset val="100"/>
        <c:noMultiLvlLbl val="0"/>
      </c:catAx>
      <c:valAx>
        <c:axId val="130543552"/>
        <c:scaling>
          <c:orientation val="minMax"/>
          <c:max val="20000"/>
          <c:min val="1000"/>
        </c:scaling>
        <c:delete val="1"/>
        <c:axPos val="l"/>
        <c:numFmt formatCode="General" sourceLinked="1"/>
        <c:majorTickMark val="out"/>
        <c:minorTickMark val="none"/>
        <c:tickLblPos val="nextTo"/>
        <c:crossAx val="630678016"/>
        <c:crosses val="autoZero"/>
        <c:crossBetween val="between"/>
        <c:majorUnit val="10000"/>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3.9806876082479327E-2"/>
          <c:w val="0.91464003676805194"/>
          <c:h val="0.716336208355711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E770-834E-AF33-AE9A92D8A0FE}"/>
              </c:ext>
            </c:extLst>
          </c:dPt>
          <c:dPt>
            <c:idx val="2"/>
            <c:invertIfNegative val="0"/>
            <c:bubble3D val="0"/>
            <c:extLst>
              <c:ext xmlns:c16="http://schemas.microsoft.com/office/drawing/2014/chart" uri="{C3380CC4-5D6E-409C-BE32-E72D297353CC}">
                <c16:uniqueId val="{00000001-E770-834E-AF33-AE9A92D8A0FE}"/>
              </c:ext>
            </c:extLst>
          </c:dPt>
          <c:dPt>
            <c:idx val="3"/>
            <c:invertIfNegative val="0"/>
            <c:bubble3D val="0"/>
            <c:extLst>
              <c:ext xmlns:c16="http://schemas.microsoft.com/office/drawing/2014/chart" uri="{C3380CC4-5D6E-409C-BE32-E72D297353CC}">
                <c16:uniqueId val="{00000002-E770-834E-AF33-AE9A92D8A0FE}"/>
              </c:ext>
            </c:extLst>
          </c:dPt>
          <c:dLbls>
            <c:dLbl>
              <c:idx val="0"/>
              <c:layout>
                <c:manualLayout>
                  <c:x val="1.1559052194126533E-2"/>
                  <c:y val="3.1706905031577914E-2"/>
                </c:manualLayout>
              </c:layout>
              <c:tx>
                <c:rich>
                  <a:bodyPr/>
                  <a:lstStyle/>
                  <a:p>
                    <a:r>
                      <a:rPr lang="en-US" dirty="0"/>
                      <a:t>1347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17-C148-8353-34CF9CF1F9A2}"/>
                </c:ext>
              </c:extLst>
            </c:dLbl>
            <c:dLbl>
              <c:idx val="1"/>
              <c:layout>
                <c:manualLayout>
                  <c:x val="-5.7795260970633254E-3"/>
                  <c:y val="3.1706905031577914E-2"/>
                </c:manualLayout>
              </c:layout>
              <c:tx>
                <c:rich>
                  <a:bodyPr/>
                  <a:lstStyle/>
                  <a:p>
                    <a:r>
                      <a:rPr lang="en-US" dirty="0"/>
                      <a:t>1163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770-834E-AF33-AE9A92D8A0FE}"/>
                </c:ext>
              </c:extLst>
            </c:dLbl>
            <c:dLbl>
              <c:idx val="2"/>
              <c:layout>
                <c:manualLayout>
                  <c:x val="-5.7795260970633783E-3"/>
                  <c:y val="4.2275873375437194E-2"/>
                </c:manualLayout>
              </c:layout>
              <c:tx>
                <c:rich>
                  <a:bodyPr/>
                  <a:lstStyle/>
                  <a:p>
                    <a:r>
                      <a:rPr lang="en-US" dirty="0"/>
                      <a:t>1233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70-834E-AF33-AE9A92D8A0FE}"/>
                </c:ext>
              </c:extLst>
            </c:dLbl>
            <c:dLbl>
              <c:idx val="3"/>
              <c:layout>
                <c:manualLayout>
                  <c:x val="-5.7795260970633783E-3"/>
                  <c:y val="2.1137936687718562E-2"/>
                </c:manualLayout>
              </c:layout>
              <c:tx>
                <c:rich>
                  <a:bodyPr/>
                  <a:lstStyle/>
                  <a:p>
                    <a:r>
                      <a:rPr lang="en-US" dirty="0"/>
                      <a:t>1219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770-834E-AF33-AE9A92D8A0FE}"/>
                </c:ext>
              </c:extLst>
            </c:dLbl>
            <c:dLbl>
              <c:idx val="4"/>
              <c:tx>
                <c:rich>
                  <a:bodyPr/>
                  <a:lstStyle/>
                  <a:p>
                    <a:r>
                      <a:rPr lang="en-US" dirty="0"/>
                      <a:t>1219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4E9-3C40-984A-C3EE925158C4}"/>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13474</c:v>
                </c:pt>
                <c:pt idx="1">
                  <c:v>11631</c:v>
                </c:pt>
                <c:pt idx="2">
                  <c:v>12325</c:v>
                </c:pt>
                <c:pt idx="3">
                  <c:v>12190</c:v>
                </c:pt>
              </c:numCache>
            </c:numRef>
          </c:val>
          <c:extLst>
            <c:ext xmlns:c16="http://schemas.microsoft.com/office/drawing/2014/chart" uri="{C3380CC4-5D6E-409C-BE32-E72D297353CC}">
              <c16:uniqueId val="{00000004-E770-834E-AF33-AE9A92D8A0FE}"/>
            </c:ext>
          </c:extLst>
        </c:ser>
        <c:dLbls>
          <c:showLegendKey val="0"/>
          <c:showVal val="1"/>
          <c:showCatName val="0"/>
          <c:showSerName val="0"/>
          <c:showPercent val="0"/>
          <c:showBubbleSize val="0"/>
        </c:dLbls>
        <c:gapWidth val="150"/>
        <c:axId val="629796352"/>
        <c:axId val="130545280"/>
      </c:barChart>
      <c:catAx>
        <c:axId val="629796352"/>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130545280"/>
        <c:crosses val="autoZero"/>
        <c:auto val="1"/>
        <c:lblAlgn val="ctr"/>
        <c:lblOffset val="100"/>
        <c:noMultiLvlLbl val="0"/>
      </c:catAx>
      <c:valAx>
        <c:axId val="130545280"/>
        <c:scaling>
          <c:orientation val="minMax"/>
        </c:scaling>
        <c:delete val="1"/>
        <c:axPos val="l"/>
        <c:numFmt formatCode="General" sourceLinked="1"/>
        <c:majorTickMark val="out"/>
        <c:minorTickMark val="none"/>
        <c:tickLblPos val="nextTo"/>
        <c:crossAx val="629796352"/>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08641764128027E-2"/>
          <c:y val="3.9806876082479327E-2"/>
          <c:w val="0.91464003676805194"/>
          <c:h val="0.716336208355711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2C88-054B-9046-26ED50613EAB}"/>
              </c:ext>
            </c:extLst>
          </c:dPt>
          <c:dPt>
            <c:idx val="2"/>
            <c:invertIfNegative val="0"/>
            <c:bubble3D val="0"/>
            <c:extLst>
              <c:ext xmlns:c16="http://schemas.microsoft.com/office/drawing/2014/chart" uri="{C3380CC4-5D6E-409C-BE32-E72D297353CC}">
                <c16:uniqueId val="{00000001-2C88-054B-9046-26ED50613EAB}"/>
              </c:ext>
            </c:extLst>
          </c:dPt>
          <c:dPt>
            <c:idx val="3"/>
            <c:invertIfNegative val="0"/>
            <c:bubble3D val="0"/>
            <c:extLst>
              <c:ext xmlns:c16="http://schemas.microsoft.com/office/drawing/2014/chart" uri="{C3380CC4-5D6E-409C-BE32-E72D297353CC}">
                <c16:uniqueId val="{00000002-2C88-054B-9046-26ED50613EAB}"/>
              </c:ext>
            </c:extLst>
          </c:dPt>
          <c:dLbls>
            <c:dLbl>
              <c:idx val="0"/>
              <c:layout>
                <c:manualLayout>
                  <c:x val="1.323958745995493E-17"/>
                  <c:y val="3.9161525871836786E-2"/>
                </c:manualLayout>
              </c:layout>
              <c:tx>
                <c:rich>
                  <a:bodyPr/>
                  <a:lstStyle/>
                  <a:p>
                    <a:r>
                      <a:rPr lang="en-US" dirty="0"/>
                      <a:t>1288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AE-1140-B014-508212E72963}"/>
                </c:ext>
              </c:extLst>
            </c:dLbl>
            <c:dLbl>
              <c:idx val="1"/>
              <c:layout>
                <c:manualLayout>
                  <c:x val="0"/>
                  <c:y val="2.9892270141388108E-2"/>
                </c:manualLayout>
              </c:layout>
              <c:tx>
                <c:rich>
                  <a:bodyPr/>
                  <a:lstStyle/>
                  <a:p>
                    <a:r>
                      <a:rPr lang="en-US" dirty="0"/>
                      <a:t>1115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88-054B-9046-26ED50613EAB}"/>
                </c:ext>
              </c:extLst>
            </c:dLbl>
            <c:dLbl>
              <c:idx val="2"/>
              <c:layout>
                <c:manualLayout>
                  <c:x val="-1.1554682535097349E-2"/>
                  <c:y val="3.9856360188517445E-2"/>
                </c:manualLayout>
              </c:layout>
              <c:tx>
                <c:rich>
                  <a:bodyPr/>
                  <a:lstStyle/>
                  <a:p>
                    <a:r>
                      <a:rPr lang="en-US" dirty="0"/>
                      <a:t>1149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88-054B-9046-26ED50613EAB}"/>
                </c:ext>
              </c:extLst>
            </c:dLbl>
            <c:dLbl>
              <c:idx val="3"/>
              <c:layout>
                <c:manualLayout>
                  <c:x val="-1.7332023802646021E-2"/>
                  <c:y val="1.9928180094258698E-2"/>
                </c:manualLayout>
              </c:layout>
              <c:tx>
                <c:rich>
                  <a:bodyPr/>
                  <a:lstStyle/>
                  <a:p>
                    <a:r>
                      <a:rPr lang="en-US" dirty="0"/>
                      <a:t>1140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88-054B-9046-26ED50613EAB}"/>
                </c:ext>
              </c:extLst>
            </c:dLbl>
            <c:dLbl>
              <c:idx val="4"/>
              <c:tx>
                <c:rich>
                  <a:bodyPr/>
                  <a:lstStyle/>
                  <a:p>
                    <a:r>
                      <a:rPr lang="en-US" dirty="0"/>
                      <a:t>1140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4B0-7D4B-BFB8-F881F9D69958}"/>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12880</c:v>
                </c:pt>
                <c:pt idx="1">
                  <c:v>11147</c:v>
                </c:pt>
                <c:pt idx="2">
                  <c:v>11489</c:v>
                </c:pt>
                <c:pt idx="3">
                  <c:v>11401</c:v>
                </c:pt>
              </c:numCache>
            </c:numRef>
          </c:val>
          <c:extLst>
            <c:ext xmlns:c16="http://schemas.microsoft.com/office/drawing/2014/chart" uri="{C3380CC4-5D6E-409C-BE32-E72D297353CC}">
              <c16:uniqueId val="{00000004-2C88-054B-9046-26ED50613EAB}"/>
            </c:ext>
          </c:extLst>
        </c:ser>
        <c:dLbls>
          <c:showLegendKey val="0"/>
          <c:showVal val="1"/>
          <c:showCatName val="0"/>
          <c:showSerName val="0"/>
          <c:showPercent val="0"/>
          <c:showBubbleSize val="0"/>
        </c:dLbls>
        <c:gapWidth val="150"/>
        <c:axId val="629144064"/>
        <c:axId val="130547008"/>
      </c:barChart>
      <c:catAx>
        <c:axId val="629144064"/>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130547008"/>
        <c:crosses val="autoZero"/>
        <c:auto val="1"/>
        <c:lblAlgn val="ctr"/>
        <c:lblOffset val="100"/>
        <c:noMultiLvlLbl val="0"/>
      </c:catAx>
      <c:valAx>
        <c:axId val="130547008"/>
        <c:scaling>
          <c:orientation val="minMax"/>
        </c:scaling>
        <c:delete val="1"/>
        <c:axPos val="l"/>
        <c:numFmt formatCode="General" sourceLinked="1"/>
        <c:majorTickMark val="out"/>
        <c:minorTickMark val="none"/>
        <c:tickLblPos val="nextTo"/>
        <c:crossAx val="629144064"/>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14489861961514E-2"/>
          <c:y val="0.29308119018058021"/>
          <c:w val="0.91464003676805194"/>
          <c:h val="0.70691904786212201"/>
        </c:manualLayout>
      </c:layout>
      <c:barChart>
        <c:barDir val="col"/>
        <c:grouping val="clustered"/>
        <c:varyColors val="0"/>
        <c:ser>
          <c:idx val="0"/>
          <c:order val="0"/>
          <c:tx>
            <c:strRef>
              <c:f>Sheet1!$B$1</c:f>
              <c:strCache>
                <c:ptCount val="1"/>
                <c:pt idx="0">
                  <c:v>Revenue</c:v>
                </c:pt>
              </c:strCache>
            </c:strRef>
          </c:tx>
          <c:spPr>
            <a:solidFill>
              <a:srgbClr val="8B0304">
                <a:lumMod val="40000"/>
                <a:lumOff val="60000"/>
              </a:srgbClr>
            </a:solidFill>
          </c:spPr>
          <c:invertIfNegative val="0"/>
          <c:dPt>
            <c:idx val="1"/>
            <c:invertIfNegative val="0"/>
            <c:bubble3D val="0"/>
            <c:extLst>
              <c:ext xmlns:c16="http://schemas.microsoft.com/office/drawing/2014/chart" uri="{C3380CC4-5D6E-409C-BE32-E72D297353CC}">
                <c16:uniqueId val="{00000000-B065-1E49-9BD6-A2E0C85DE84A}"/>
              </c:ext>
            </c:extLst>
          </c:dPt>
          <c:dPt>
            <c:idx val="2"/>
            <c:invertIfNegative val="0"/>
            <c:bubble3D val="0"/>
            <c:extLst>
              <c:ext xmlns:c16="http://schemas.microsoft.com/office/drawing/2014/chart" uri="{C3380CC4-5D6E-409C-BE32-E72D297353CC}">
                <c16:uniqueId val="{00000001-B065-1E49-9BD6-A2E0C85DE84A}"/>
              </c:ext>
            </c:extLst>
          </c:dPt>
          <c:dPt>
            <c:idx val="3"/>
            <c:invertIfNegative val="0"/>
            <c:bubble3D val="0"/>
            <c:extLst>
              <c:ext xmlns:c16="http://schemas.microsoft.com/office/drawing/2014/chart" uri="{C3380CC4-5D6E-409C-BE32-E72D297353CC}">
                <c16:uniqueId val="{00000002-B065-1E49-9BD6-A2E0C85DE84A}"/>
              </c:ext>
            </c:extLst>
          </c:dPt>
          <c:dLbls>
            <c:dLbl>
              <c:idx val="0"/>
              <c:tx>
                <c:rich>
                  <a:bodyPr/>
                  <a:lstStyle/>
                  <a:p>
                    <a:r>
                      <a:rPr lang="en-US" dirty="0"/>
                      <a:t>380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C2-B949-BB21-DA7537925FB8}"/>
                </c:ext>
              </c:extLst>
            </c:dLbl>
            <c:dLbl>
              <c:idx val="1"/>
              <c:tx>
                <c:rich>
                  <a:bodyPr/>
                  <a:lstStyle/>
                  <a:p>
                    <a:r>
                      <a:rPr lang="en-US" dirty="0"/>
                      <a:t>372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065-1E49-9BD6-A2E0C85DE84A}"/>
                </c:ext>
              </c:extLst>
            </c:dLbl>
            <c:dLbl>
              <c:idx val="2"/>
              <c:layout>
                <c:manualLayout>
                  <c:x val="5.9383727829880112E-3"/>
                  <c:y val="0.23251749706648478"/>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065-1E49-9BD6-A2E0C85DE84A}"/>
                </c:ext>
              </c:extLst>
            </c:dLbl>
            <c:dLbl>
              <c:idx val="3"/>
              <c:layout>
                <c:manualLayout>
                  <c:x val="-1.1876745565976022E-2"/>
                  <c:y val="-1.6402719639157296E-3"/>
                </c:manualLayout>
              </c:layout>
              <c:tx>
                <c:rich>
                  <a:bodyPr/>
                  <a:lstStyle/>
                  <a:p>
                    <a:r>
                      <a:rPr lang="en-US" dirty="0"/>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065-1E49-9BD6-A2E0C85DE84A}"/>
                </c:ext>
              </c:extLst>
            </c:dLbl>
            <c:dLbl>
              <c:idx val="4"/>
              <c:tx>
                <c:rich>
                  <a:bodyPr/>
                  <a:lstStyle/>
                  <a:p>
                    <a:r>
                      <a:rPr lang="en-US" dirty="0"/>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3C2-B949-BB21-DA7537925FB8}"/>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 19</c:v>
                </c:pt>
                <c:pt idx="1">
                  <c:v>FY 20</c:v>
                </c:pt>
                <c:pt idx="2">
                  <c:v>Q1FY21</c:v>
                </c:pt>
                <c:pt idx="3">
                  <c:v>Q2FY21</c:v>
                </c:pt>
              </c:strCache>
            </c:strRef>
          </c:cat>
          <c:val>
            <c:numRef>
              <c:f>Sheet1!$B$2:$B$5</c:f>
              <c:numCache>
                <c:formatCode>General</c:formatCode>
                <c:ptCount val="4"/>
                <c:pt idx="0">
                  <c:v>3802</c:v>
                </c:pt>
                <c:pt idx="1">
                  <c:v>3721</c:v>
                </c:pt>
                <c:pt idx="2">
                  <c:v>-122</c:v>
                </c:pt>
                <c:pt idx="3">
                  <c:v>888</c:v>
                </c:pt>
              </c:numCache>
            </c:numRef>
          </c:val>
          <c:extLst>
            <c:ext xmlns:c16="http://schemas.microsoft.com/office/drawing/2014/chart" uri="{C3380CC4-5D6E-409C-BE32-E72D297353CC}">
              <c16:uniqueId val="{00000003-B065-1E49-9BD6-A2E0C85DE84A}"/>
            </c:ext>
          </c:extLst>
        </c:ser>
        <c:dLbls>
          <c:showLegendKey val="0"/>
          <c:showVal val="1"/>
          <c:showCatName val="0"/>
          <c:showSerName val="0"/>
          <c:showPercent val="0"/>
          <c:showBubbleSize val="0"/>
        </c:dLbls>
        <c:gapWidth val="150"/>
        <c:axId val="629727232"/>
        <c:axId val="630252672"/>
      </c:barChart>
      <c:catAx>
        <c:axId val="629727232"/>
        <c:scaling>
          <c:orientation val="minMax"/>
        </c:scaling>
        <c:delete val="0"/>
        <c:axPos val="b"/>
        <c:numFmt formatCode="General" sourceLinked="0"/>
        <c:majorTickMark val="out"/>
        <c:minorTickMark val="none"/>
        <c:tickLblPos val="nextTo"/>
        <c:spPr>
          <a:ln w="3175">
            <a:solidFill>
              <a:srgbClr val="FFFFFF">
                <a:lumMod val="75000"/>
              </a:srgbClr>
            </a:solidFill>
          </a:ln>
        </c:spPr>
        <c:txPr>
          <a:bodyPr/>
          <a:lstStyle/>
          <a:p>
            <a:pPr>
              <a:defRPr sz="800">
                <a:latin typeface="Arial" panose="020B0604020202020204" pitchFamily="34" charset="0"/>
                <a:cs typeface="Arial" panose="020B0604020202020204" pitchFamily="34" charset="0"/>
              </a:defRPr>
            </a:pPr>
            <a:endParaRPr lang="en-US"/>
          </a:p>
        </c:txPr>
        <c:crossAx val="630252672"/>
        <c:crosses val="autoZero"/>
        <c:auto val="1"/>
        <c:lblAlgn val="ctr"/>
        <c:lblOffset val="100"/>
        <c:noMultiLvlLbl val="0"/>
      </c:catAx>
      <c:valAx>
        <c:axId val="630252672"/>
        <c:scaling>
          <c:orientation val="minMax"/>
        </c:scaling>
        <c:delete val="1"/>
        <c:axPos val="l"/>
        <c:numFmt formatCode="General" sourceLinked="1"/>
        <c:majorTickMark val="out"/>
        <c:minorTickMark val="none"/>
        <c:tickLblPos val="nextTo"/>
        <c:crossAx val="629727232"/>
        <c:crosses val="autoZero"/>
        <c:crossBetween val="between"/>
      </c:valAx>
      <c:spPr>
        <a:noFill/>
        <a:ln w="25400">
          <a:noFill/>
        </a:ln>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2084543791962"/>
          <c:y val="0"/>
          <c:w val="0.7540791545620803"/>
          <c:h val="0.81383899145114302"/>
        </c:manualLayout>
      </c:layout>
      <c:barChart>
        <c:barDir val="col"/>
        <c:grouping val="stacked"/>
        <c:varyColors val="0"/>
        <c:ser>
          <c:idx val="0"/>
          <c:order val="0"/>
          <c:tx>
            <c:strRef>
              <c:f>Sheet1!$B$1</c:f>
              <c:strCache>
                <c:ptCount val="1"/>
                <c:pt idx="0">
                  <c:v>MSSL Standalone</c:v>
                </c:pt>
              </c:strCache>
            </c:strRef>
          </c:tx>
          <c:spPr>
            <a:solidFill>
              <a:srgbClr val="F1A5A8"/>
            </a:solidFill>
            <a:ln>
              <a:noFill/>
            </a:ln>
            <a:effectLst/>
          </c:spPr>
          <c:invertIfNegative val="0"/>
          <c:dLbls>
            <c:dLbl>
              <c:idx val="0"/>
              <c:layout>
                <c:manualLayout>
                  <c:x val="0"/>
                  <c:y val="-0.258864379596237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B1-654B-8CE2-CF18D4506657}"/>
                </c:ext>
              </c:extLst>
            </c:dLbl>
            <c:dLbl>
              <c:idx val="1"/>
              <c:layout>
                <c:manualLayout>
                  <c:x val="-1.801326968077379E-2"/>
                  <c:y val="-0.27703030097141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B1-654B-8CE2-CF18D4506657}"/>
                </c:ext>
              </c:extLst>
            </c:dLbl>
            <c:numFmt formatCode="#,##0" sourceLinked="0"/>
            <c:spPr>
              <a:noFill/>
              <a:ln>
                <a:noFill/>
              </a:ln>
              <a:effectLst/>
            </c:spPr>
            <c:txPr>
              <a:bodyPr/>
              <a:lstStyle/>
              <a:p>
                <a:pPr>
                  <a:defRPr sz="1200" b="1">
                    <a:solidFill>
                      <a:schemeClr val="tx1"/>
                    </a:solidFill>
                    <a:effectLst/>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#,##0_);_(* \(#,##0\);_(* "-"??_);_(@_)</c:formatCode>
                <c:ptCount val="2"/>
                <c:pt idx="0">
                  <c:v>1641.66</c:v>
                </c:pt>
                <c:pt idx="1">
                  <c:v>1713.83</c:v>
                </c:pt>
              </c:numCache>
            </c:numRef>
          </c:val>
          <c:extLst>
            <c:ext xmlns:c16="http://schemas.microsoft.com/office/drawing/2014/chart" uri="{C3380CC4-5D6E-409C-BE32-E72D297353CC}">
              <c16:uniqueId val="{00000000-5ED3-C046-AD8E-CEEA29573D89}"/>
            </c:ext>
          </c:extLst>
        </c:ser>
        <c:ser>
          <c:idx val="2"/>
          <c:order val="1"/>
          <c:tx>
            <c:strRef>
              <c:f>Sheet1!$C$1</c:f>
              <c:strCache>
                <c:ptCount val="1"/>
                <c:pt idx="0">
                  <c:v>Sales netted off</c:v>
                </c:pt>
              </c:strCache>
            </c:strRef>
          </c:tx>
          <c:spPr>
            <a:solidFill>
              <a:srgbClr val="FBCDA6"/>
            </a:solidFill>
            <a:ln w="127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ED3-C046-AD8E-CEEA29573D89}"/>
                </c:ext>
              </c:extLst>
            </c:dLbl>
            <c:dLbl>
              <c:idx val="1"/>
              <c:layout>
                <c:manualLayout>
                  <c:x val="-1.8184774516156701E-2"/>
                  <c:y val="-4.2514971463080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3-C046-AD8E-CEEA29573D89}"/>
                </c:ext>
              </c:extLst>
            </c:dLbl>
            <c:numFmt formatCode="#,##0" sourceLinked="0"/>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Ref>
          </c:val>
          <c:extLst>
            <c:ext xmlns:c16="http://schemas.microsoft.com/office/drawing/2014/chart" uri="{C3380CC4-5D6E-409C-BE32-E72D297353CC}">
              <c16:uniqueId val="{00000004-5ED3-C046-AD8E-CEEA29573D89}"/>
            </c:ext>
          </c:extLst>
        </c:ser>
        <c:dLbls>
          <c:showLegendKey val="0"/>
          <c:showVal val="1"/>
          <c:showCatName val="0"/>
          <c:showSerName val="0"/>
          <c:showPercent val="0"/>
          <c:showBubbleSize val="0"/>
        </c:dLbls>
        <c:gapWidth val="50"/>
        <c:overlap val="100"/>
        <c:axId val="141566976"/>
        <c:axId val="142291456"/>
      </c:barChart>
      <c:scatterChart>
        <c:scatterStyle val="lineMarker"/>
        <c:varyColors val="0"/>
        <c:ser>
          <c:idx val="3"/>
          <c:order val="2"/>
          <c:tx>
            <c:strRef>
              <c:f>Sheet1!$D$1</c:f>
              <c:strCache>
                <c:ptCount val="1"/>
                <c:pt idx="0">
                  <c:v>Total</c:v>
                </c:pt>
              </c:strCache>
            </c:strRef>
          </c:tx>
          <c:spPr>
            <a:ln w="28575">
              <a:noFill/>
            </a:ln>
          </c:spPr>
          <c:marker>
            <c:symbol val="none"/>
          </c:marker>
          <c:dLbls>
            <c:delete val="1"/>
          </c:dLbls>
          <c:xVal>
            <c:strRef>
              <c:f>Sheet1!$A$2:$A$3</c:f>
              <c:strCache>
                <c:ptCount val="2"/>
                <c:pt idx="0">
                  <c:v>Q2 FY 2019-20</c:v>
                </c:pt>
                <c:pt idx="1">
                  <c:v>Q2 FY 2020-21</c:v>
                </c:pt>
              </c:strCache>
            </c:strRef>
          </c:xVal>
          <c:yVal>
            <c:numRef>
              <c:f>Sheet1!$D$2:$D$3</c:f>
              <c:numCache>
                <c:formatCode>_(* #,##0_);_(* \(#,##0\);_(* "-"??_);_(@_)</c:formatCode>
                <c:ptCount val="2"/>
                <c:pt idx="0">
                  <c:v>1641.66</c:v>
                </c:pt>
                <c:pt idx="1">
                  <c:v>1713.83</c:v>
                </c:pt>
              </c:numCache>
            </c:numRef>
          </c:yVal>
          <c:smooth val="0"/>
          <c:extLst>
            <c:ext xmlns:c16="http://schemas.microsoft.com/office/drawing/2014/chart" uri="{C3380CC4-5D6E-409C-BE32-E72D297353CC}">
              <c16:uniqueId val="{00000007-5ED3-C046-AD8E-CEEA29573D89}"/>
            </c:ext>
          </c:extLst>
        </c:ser>
        <c:ser>
          <c:idx val="4"/>
          <c:order val="3"/>
          <c:tx>
            <c:strRef>
              <c:f>Sheet1!$E$1</c:f>
              <c:strCache>
                <c:ptCount val="1"/>
                <c:pt idx="0">
                  <c:v>Growth</c:v>
                </c:pt>
              </c:strCache>
            </c:strRef>
          </c:tx>
          <c:spPr>
            <a:ln w="28575">
              <a:noFill/>
            </a:ln>
          </c:spPr>
          <c:marker>
            <c:symbol val="none"/>
          </c:marker>
          <c:dLbls>
            <c:dLbl>
              <c:idx val="1"/>
              <c:layout>
                <c:manualLayout>
                  <c:x val="-0.29782685292779676"/>
                  <c:y val="-0.47499299507261522"/>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D3-C046-AD8E-CEEA29573D89}"/>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Sheet1!$E$2:$E$3</c:f>
              <c:numCache>
                <c:formatCode>0%</c:formatCode>
                <c:ptCount val="2"/>
                <c:pt idx="1">
                  <c:v>4.3848964677222879E-2</c:v>
                </c:pt>
              </c:numCache>
            </c:numRef>
          </c:yVal>
          <c:smooth val="0"/>
          <c:extLst>
            <c:ext xmlns:c16="http://schemas.microsoft.com/office/drawing/2014/chart" uri="{C3380CC4-5D6E-409C-BE32-E72D297353CC}">
              <c16:uniqueId val="{00000009-5ED3-C046-AD8E-CEEA29573D89}"/>
            </c:ext>
          </c:extLst>
        </c:ser>
        <c:dLbls>
          <c:showLegendKey val="0"/>
          <c:showVal val="1"/>
          <c:showCatName val="0"/>
          <c:showSerName val="0"/>
          <c:showPercent val="0"/>
          <c:showBubbleSize val="0"/>
        </c:dLbls>
        <c:axId val="141566976"/>
        <c:axId val="142291456"/>
      </c:scatterChart>
      <c:catAx>
        <c:axId val="141566976"/>
        <c:scaling>
          <c:orientation val="minMax"/>
        </c:scaling>
        <c:delete val="0"/>
        <c:axPos val="b"/>
        <c:numFmt formatCode="General" sourceLinked="0"/>
        <c:majorTickMark val="none"/>
        <c:minorTickMark val="none"/>
        <c:tickLblPos val="nextTo"/>
        <c:spPr>
          <a:noFill/>
          <a:ln>
            <a:solidFill>
              <a:srgbClr val="FFFFFF">
                <a:lumMod val="85000"/>
              </a:srgbClr>
            </a:solidFill>
          </a:ln>
        </c:spPr>
        <c:txPr>
          <a:bodyPr/>
          <a:lstStyle/>
          <a:p>
            <a:pPr>
              <a:defRPr sz="1000" b="0">
                <a:latin typeface="Arial" panose="020B0604020202020204" pitchFamily="34" charset="0"/>
                <a:cs typeface="Arial" panose="020B0604020202020204" pitchFamily="34" charset="0"/>
              </a:defRPr>
            </a:pPr>
            <a:endParaRPr lang="en-US"/>
          </a:p>
        </c:txPr>
        <c:crossAx val="142291456"/>
        <c:crosses val="autoZero"/>
        <c:auto val="1"/>
        <c:lblAlgn val="ctr"/>
        <c:lblOffset val="100"/>
        <c:noMultiLvlLbl val="0"/>
      </c:catAx>
      <c:valAx>
        <c:axId val="142291456"/>
        <c:scaling>
          <c:orientation val="minMax"/>
          <c:max val="3000"/>
          <c:min val="0"/>
        </c:scaling>
        <c:delete val="1"/>
        <c:axPos val="l"/>
        <c:numFmt formatCode="_(* #,##0_);_(* \(#,##0\);_(* &quot;-&quot;??_);_(@_)" sourceLinked="1"/>
        <c:majorTickMark val="out"/>
        <c:minorTickMark val="none"/>
        <c:tickLblPos val="nextTo"/>
        <c:crossAx val="141566976"/>
        <c:crosses val="autoZero"/>
        <c:crossBetween val="between"/>
        <c:majorUnit val="2000"/>
        <c:minorUnit val="200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2376469745703"/>
          <c:y val="0.10719391516511495"/>
          <c:w val="0.6267969741589926"/>
          <c:h val="0.7064894886790567"/>
        </c:manualLayout>
      </c:layout>
      <c:barChart>
        <c:barDir val="col"/>
        <c:grouping val="stacked"/>
        <c:varyColors val="0"/>
        <c:ser>
          <c:idx val="0"/>
          <c:order val="0"/>
          <c:tx>
            <c:strRef>
              <c:f>Sheet1!$B$1</c:f>
              <c:strCache>
                <c:ptCount val="1"/>
                <c:pt idx="0">
                  <c:v>MSSL Standalone</c:v>
                </c:pt>
              </c:strCache>
            </c:strRef>
          </c:tx>
          <c:spPr>
            <a:solidFill>
              <a:srgbClr val="7D7D7D"/>
            </a:solidFill>
            <a:ln>
              <a:noFill/>
            </a:ln>
            <a:effectLst/>
          </c:spPr>
          <c:invertIfNegative val="0"/>
          <c:dPt>
            <c:idx val="0"/>
            <c:invertIfNegative val="0"/>
            <c:bubble3D val="0"/>
            <c:extLst>
              <c:ext xmlns:c16="http://schemas.microsoft.com/office/drawing/2014/chart" uri="{C3380CC4-5D6E-409C-BE32-E72D297353CC}">
                <c16:uniqueId val="{00000000-6C53-494F-8FC6-013ADB17B065}"/>
              </c:ext>
            </c:extLst>
          </c:dPt>
          <c:dPt>
            <c:idx val="1"/>
            <c:invertIfNegative val="0"/>
            <c:bubble3D val="0"/>
            <c:extLst>
              <c:ext xmlns:c16="http://schemas.microsoft.com/office/drawing/2014/chart" uri="{C3380CC4-5D6E-409C-BE32-E72D297353CC}">
                <c16:uniqueId val="{00000001-6C53-494F-8FC6-013ADB17B065}"/>
              </c:ext>
            </c:extLst>
          </c:dPt>
          <c:dLbls>
            <c:dLbl>
              <c:idx val="0"/>
              <c:layout>
                <c:manualLayout>
                  <c:x val="-7.5705555758591187E-3"/>
                  <c:y val="-1.3883960430004651E-2"/>
                </c:manualLayout>
              </c:layout>
              <c:spPr>
                <a:noFill/>
                <a:ln>
                  <a:noFill/>
                </a:ln>
                <a:effectLst/>
              </c:spPr>
              <c:txPr>
                <a:bodyPr/>
                <a:lstStyle/>
                <a:p>
                  <a:pPr algn="ctr" rtl="0">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53-494F-8FC6-013ADB17B065}"/>
                </c:ext>
              </c:extLst>
            </c:dLbl>
            <c:dLbl>
              <c:idx val="1"/>
              <c:layout>
                <c:manualLayout>
                  <c:x val="-3.4843941138028088E-3"/>
                  <c:y val="-2.9614158712724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53-494F-8FC6-013ADB17B065}"/>
                </c:ext>
              </c:extLst>
            </c:dLbl>
            <c:spPr>
              <a:noFill/>
              <a:ln>
                <a:noFill/>
              </a:ln>
              <a:effectLst/>
            </c:spPr>
            <c:txPr>
              <a:bodyPr/>
              <a:lstStyle/>
              <a:p>
                <a:pPr algn="ctr">
                  <a:defRPr lang="en-IN" sz="1200" b="1" i="0" u="none" strike="noStrike"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Sheet1!$B$2:$B$3</c:f>
              <c:numCache>
                <c:formatCode>_(* #,##0_);_(* \(#,##0\);_(* "-"??_);_(@_)</c:formatCode>
                <c:ptCount val="2"/>
                <c:pt idx="0">
                  <c:v>259.26</c:v>
                </c:pt>
                <c:pt idx="1">
                  <c:v>279.38023999999996</c:v>
                </c:pt>
              </c:numCache>
            </c:numRef>
          </c:val>
          <c:extLst>
            <c:ext xmlns:c16="http://schemas.microsoft.com/office/drawing/2014/chart" uri="{C3380CC4-5D6E-409C-BE32-E72D297353CC}">
              <c16:uniqueId val="{00000002-6C53-494F-8FC6-013ADB17B065}"/>
            </c:ext>
          </c:extLst>
        </c:ser>
        <c:dLbls>
          <c:showLegendKey val="0"/>
          <c:showVal val="0"/>
          <c:showCatName val="0"/>
          <c:showSerName val="0"/>
          <c:showPercent val="0"/>
          <c:showBubbleSize val="0"/>
        </c:dLbls>
        <c:gapWidth val="70"/>
        <c:overlap val="100"/>
        <c:axId val="141567488"/>
        <c:axId val="142292608"/>
      </c:barChart>
      <c:scatterChart>
        <c:scatterStyle val="lineMarker"/>
        <c:varyColors val="0"/>
        <c:ser>
          <c:idx val="2"/>
          <c:order val="1"/>
          <c:tx>
            <c:strRef>
              <c:f>Sheet1!$C$1</c:f>
              <c:strCache>
                <c:ptCount val="1"/>
                <c:pt idx="0">
                  <c:v>Reported EBITDA</c:v>
                </c:pt>
              </c:strCache>
            </c:strRef>
          </c:tx>
          <c:spPr>
            <a:ln w="28575">
              <a:noFill/>
            </a:ln>
          </c:spPr>
          <c:marker>
            <c:symbol val="none"/>
          </c:marker>
          <c:xVal>
            <c:strRef>
              <c:f>Sheet1!$A$2:$A$3</c:f>
              <c:strCache>
                <c:ptCount val="2"/>
                <c:pt idx="0">
                  <c:v>Q2 FY 2019-20</c:v>
                </c:pt>
                <c:pt idx="1">
                  <c:v>Q2 FY 2020-21</c:v>
                </c:pt>
              </c:strCache>
            </c:strRef>
          </c:xVal>
          <c:yVal>
            <c:numRef>
              <c:f>Sheet1!$C$2:$C$3</c:f>
              <c:numCache>
                <c:formatCode>_(* #,##0_);_(* \(#,##0\);_(* "-"??_);_(@_)</c:formatCode>
                <c:ptCount val="2"/>
                <c:pt idx="0">
                  <c:v>259.26</c:v>
                </c:pt>
                <c:pt idx="1">
                  <c:v>279.38023999999996</c:v>
                </c:pt>
              </c:numCache>
            </c:numRef>
          </c:yVal>
          <c:smooth val="0"/>
          <c:extLst>
            <c:ext xmlns:c16="http://schemas.microsoft.com/office/drawing/2014/chart" uri="{C3380CC4-5D6E-409C-BE32-E72D297353CC}">
              <c16:uniqueId val="{00000007-6C53-494F-8FC6-013ADB17B065}"/>
            </c:ext>
          </c:extLst>
        </c:ser>
        <c:dLbls>
          <c:showLegendKey val="0"/>
          <c:showVal val="0"/>
          <c:showCatName val="0"/>
          <c:showSerName val="0"/>
          <c:showPercent val="0"/>
          <c:showBubbleSize val="0"/>
        </c:dLbls>
        <c:axId val="141567488"/>
        <c:axId val="142292608"/>
      </c:scatterChart>
      <c:scatterChart>
        <c:scatterStyle val="lineMarker"/>
        <c:varyColors val="0"/>
        <c:ser>
          <c:idx val="1"/>
          <c:order val="2"/>
          <c:tx>
            <c:strRef>
              <c:f>Sheet1!$D$1</c:f>
              <c:strCache>
                <c:ptCount val="1"/>
                <c:pt idx="0">
                  <c:v>% of Revenue</c:v>
                </c:pt>
              </c:strCache>
            </c:strRef>
          </c:tx>
          <c:spPr>
            <a:ln w="28575">
              <a:noFill/>
            </a:ln>
          </c:spPr>
          <c:marker>
            <c:symbol val="circle"/>
            <c:size val="6"/>
            <c:spPr>
              <a:solidFill>
                <a:srgbClr val="C00000"/>
              </a:solidFill>
              <a:ln>
                <a:noFill/>
              </a:ln>
            </c:spPr>
          </c:marker>
          <c:dLbls>
            <c:dLbl>
              <c:idx val="0"/>
              <c:layout>
                <c:manualLayout>
                  <c:x val="-8.6485612857255381E-2"/>
                  <c:y val="-7.2664585829799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E3-4186-A4AD-A2318B6C28A9}"/>
                </c:ext>
              </c:extLst>
            </c:dLbl>
            <c:dLbl>
              <c:idx val="1"/>
              <c:layout>
                <c:manualLayout>
                  <c:x val="-7.4954197809621328E-2"/>
                  <c:y val="-5.495439285014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E3-4186-A4AD-A2318B6C28A9}"/>
                </c:ext>
              </c:extLst>
            </c:dLbl>
            <c:spPr>
              <a:noFill/>
              <a:ln>
                <a:noFill/>
              </a:ln>
              <a:effectLst/>
            </c:spPr>
            <c:txPr>
              <a:bodyPr/>
              <a:lstStyle/>
              <a:p>
                <a:pPr algn="ctr">
                  <a:defRPr lang="en-IN" sz="1200" b="1" i="0" u="none" strike="noStrike" kern="1200" baseline="0">
                    <a:solidFill>
                      <a:prstClr val="black"/>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Sheet1!$A$2:$A$3</c:f>
              <c:strCache>
                <c:ptCount val="2"/>
                <c:pt idx="0">
                  <c:v>Q2 FY 2019-20</c:v>
                </c:pt>
                <c:pt idx="1">
                  <c:v>Q2 FY 2020-21</c:v>
                </c:pt>
              </c:strCache>
            </c:strRef>
          </c:xVal>
          <c:yVal>
            <c:numRef>
              <c:f>Sheet1!$D$2:$D$3</c:f>
              <c:numCache>
                <c:formatCode>0.0%</c:formatCode>
                <c:ptCount val="2"/>
                <c:pt idx="0">
                  <c:v>0.15773447015834349</c:v>
                </c:pt>
                <c:pt idx="1">
                  <c:v>0.16277712952158693</c:v>
                </c:pt>
              </c:numCache>
            </c:numRef>
          </c:yVal>
          <c:smooth val="0"/>
          <c:extLst>
            <c:ext xmlns:c16="http://schemas.microsoft.com/office/drawing/2014/chart" uri="{C3380CC4-5D6E-409C-BE32-E72D297353CC}">
              <c16:uniqueId val="{00000004-CCE3-4186-A4AD-A2318B6C28A9}"/>
            </c:ext>
          </c:extLst>
        </c:ser>
        <c:dLbls>
          <c:showLegendKey val="0"/>
          <c:showVal val="0"/>
          <c:showCatName val="0"/>
          <c:showSerName val="0"/>
          <c:showPercent val="0"/>
          <c:showBubbleSize val="0"/>
        </c:dLbls>
        <c:axId val="142293760"/>
        <c:axId val="142293184"/>
      </c:scatterChart>
      <c:catAx>
        <c:axId val="141567488"/>
        <c:scaling>
          <c:orientation val="minMax"/>
        </c:scaling>
        <c:delete val="0"/>
        <c:axPos val="b"/>
        <c:numFmt formatCode="General" sourceLinked="0"/>
        <c:majorTickMark val="none"/>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292608"/>
        <c:crosses val="autoZero"/>
        <c:auto val="1"/>
        <c:lblAlgn val="ctr"/>
        <c:lblOffset val="100"/>
        <c:noMultiLvlLbl val="0"/>
      </c:catAx>
      <c:valAx>
        <c:axId val="142292608"/>
        <c:scaling>
          <c:orientation val="minMax"/>
          <c:max val="800"/>
          <c:min val="0"/>
        </c:scaling>
        <c:delete val="0"/>
        <c:axPos val="l"/>
        <c:numFmt formatCode="_(* #,##0_);_(* \(#,##0\);_(* &quot;-&quot;??_);_(@_)" sourceLinked="1"/>
        <c:majorTickMark val="out"/>
        <c:minorTickMark val="none"/>
        <c:tickLblPos val="nextTo"/>
        <c:spPr>
          <a:ln>
            <a:solidFill>
              <a:srgbClr val="FFFFFF"/>
            </a:solidFill>
          </a:ln>
        </c:spPr>
        <c:txPr>
          <a:bodyPr/>
          <a:lstStyle/>
          <a:p>
            <a:pPr>
              <a:defRPr sz="800" b="0">
                <a:noFill/>
                <a:latin typeface="Arial" panose="020B0604020202020204" pitchFamily="34" charset="0"/>
                <a:cs typeface="Arial" panose="020B0604020202020204" pitchFamily="34" charset="0"/>
              </a:defRPr>
            </a:pPr>
            <a:endParaRPr lang="en-US"/>
          </a:p>
        </c:txPr>
        <c:crossAx val="141567488"/>
        <c:crosses val="autoZero"/>
        <c:crossBetween val="between"/>
        <c:majorUnit val="100"/>
      </c:valAx>
      <c:valAx>
        <c:axId val="142293184"/>
        <c:scaling>
          <c:orientation val="minMax"/>
          <c:max val="0.2"/>
          <c:min val="0.13"/>
        </c:scaling>
        <c:delete val="0"/>
        <c:axPos val="r"/>
        <c:numFmt formatCode="0.0%" sourceLinked="1"/>
        <c:majorTickMark val="out"/>
        <c:minorTickMark val="none"/>
        <c:tickLblPos val="nextTo"/>
        <c:spPr>
          <a:ln>
            <a:noFill/>
          </a:ln>
        </c:spPr>
        <c:txPr>
          <a:bodyPr/>
          <a:lstStyle/>
          <a:p>
            <a:pPr>
              <a:defRPr sz="200">
                <a:solidFill>
                  <a:schemeClr val="bg1"/>
                </a:solidFill>
              </a:defRPr>
            </a:pPr>
            <a:endParaRPr lang="en-US"/>
          </a:p>
        </c:txPr>
        <c:crossAx val="142293760"/>
        <c:crosses val="max"/>
        <c:crossBetween val="midCat"/>
      </c:valAx>
      <c:valAx>
        <c:axId val="142293760"/>
        <c:scaling>
          <c:orientation val="minMax"/>
        </c:scaling>
        <c:delete val="1"/>
        <c:axPos val="b"/>
        <c:majorTickMark val="out"/>
        <c:minorTickMark val="none"/>
        <c:tickLblPos val="nextTo"/>
        <c:crossAx val="142293184"/>
        <c:crosses val="autoZero"/>
        <c:crossBetween val="midCat"/>
      </c:valAx>
    </c:plotArea>
    <c:legend>
      <c:legendPos val="l"/>
      <c:legendEntry>
        <c:idx val="0"/>
        <c:delete val="1"/>
      </c:legendEntry>
      <c:legendEntry>
        <c:idx val="1"/>
        <c:delete val="1"/>
      </c:legendEntry>
      <c:layout>
        <c:manualLayout>
          <c:xMode val="edge"/>
          <c:yMode val="edge"/>
          <c:x val="5.8001334559825105E-2"/>
          <c:y val="0.6871997847301613"/>
          <c:w val="0.22736341231822985"/>
          <c:h val="8.5251498273356499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92295123112955"/>
          <c:y val="0.54560517865711189"/>
          <c:w val="0.73686542530212573"/>
          <c:h val="0.24575704200798862"/>
        </c:manualLayout>
      </c:layout>
      <c:barChart>
        <c:barDir val="col"/>
        <c:grouping val="stacked"/>
        <c:varyColors val="0"/>
        <c:ser>
          <c:idx val="0"/>
          <c:order val="0"/>
          <c:tx>
            <c:strRef>
              <c:f>Sheet1!$B$1</c:f>
              <c:strCache>
                <c:ptCount val="1"/>
                <c:pt idx="0">
                  <c:v>Pre Dividend</c:v>
                </c:pt>
              </c:strCache>
            </c:strRef>
          </c:tx>
          <c:spPr>
            <a:solidFill>
              <a:srgbClr val="8B0304">
                <a:lumMod val="40000"/>
                <a:lumOff val="60000"/>
              </a:srgbClr>
            </a:solidFill>
            <a:ln>
              <a:noFill/>
            </a:ln>
            <a:effectLst/>
          </c:spPr>
          <c:invertIfNegative val="0"/>
          <c:dPt>
            <c:idx val="0"/>
            <c:invertIfNegative val="0"/>
            <c:bubble3D val="0"/>
            <c:extLst>
              <c:ext xmlns:c16="http://schemas.microsoft.com/office/drawing/2014/chart" uri="{C3380CC4-5D6E-409C-BE32-E72D297353CC}">
                <c16:uniqueId val="{00000000-D61C-7C49-B00D-3C3198A35C66}"/>
              </c:ext>
            </c:extLst>
          </c:dPt>
          <c:dPt>
            <c:idx val="1"/>
            <c:invertIfNegative val="0"/>
            <c:bubble3D val="0"/>
            <c:extLst>
              <c:ext xmlns:c16="http://schemas.microsoft.com/office/drawing/2014/chart" uri="{C3380CC4-5D6E-409C-BE32-E72D297353CC}">
                <c16:uniqueId val="{00000001-D61C-7C49-B00D-3C3198A35C66}"/>
              </c:ext>
            </c:extLst>
          </c:dPt>
          <c:dLbls>
            <c:dLbl>
              <c:idx val="0"/>
              <c:layout>
                <c:manualLayout>
                  <c:x val="-3.3368619992112394E-3"/>
                  <c:y val="-9.57391191925649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1C-7C49-B00D-3C3198A35C66}"/>
                </c:ext>
              </c:extLst>
            </c:dLbl>
            <c:dLbl>
              <c:idx val="1"/>
              <c:layout>
                <c:manualLayout>
                  <c:x val="-1.886509382231236E-4"/>
                  <c:y val="-1.9148200764179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1C-7C49-B00D-3C3198A35C66}"/>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Q2 FY 2019-20</c:v>
                </c:pt>
                <c:pt idx="1">
                  <c:v>Q2 FY 2020-21</c:v>
                </c:pt>
              </c:strCache>
            </c:strRef>
          </c:cat>
          <c:val>
            <c:numRef>
              <c:f>Sheet1!$B$2:$B$3</c:f>
              <c:numCache>
                <c:formatCode>_(* #,##0_);_(* \(#,##0\);_(* "-"??_);_(@_)</c:formatCode>
                <c:ptCount val="2"/>
                <c:pt idx="0">
                  <c:v>187.25</c:v>
                </c:pt>
                <c:pt idx="1">
                  <c:v>213.5</c:v>
                </c:pt>
              </c:numCache>
            </c:numRef>
          </c:val>
          <c:extLst>
            <c:ext xmlns:c16="http://schemas.microsoft.com/office/drawing/2014/chart" uri="{C3380CC4-5D6E-409C-BE32-E72D297353CC}">
              <c16:uniqueId val="{00000002-D61C-7C49-B00D-3C3198A35C66}"/>
            </c:ext>
          </c:extLst>
        </c:ser>
        <c:ser>
          <c:idx val="2"/>
          <c:order val="1"/>
          <c:tx>
            <c:strRef>
              <c:f>Sheet1!$C$1</c:f>
              <c:strCache>
                <c:ptCount val="1"/>
                <c:pt idx="0">
                  <c:v>Dividend income</c:v>
                </c:pt>
              </c:strCache>
            </c:strRef>
          </c:tx>
          <c:spPr>
            <a:solidFill>
              <a:srgbClr val="F68220">
                <a:lumMod val="60000"/>
                <a:lumOff val="40000"/>
              </a:srgbClr>
            </a:solidFill>
            <a:ln>
              <a:noFill/>
            </a:ln>
          </c:spPr>
          <c:invertIfNegative val="0"/>
          <c:dLbls>
            <c:dLbl>
              <c:idx val="1"/>
              <c:layout>
                <c:manualLayout>
                  <c:x val="0"/>
                  <c:y val="-9.573911919256492E-2"/>
                </c:manualLayout>
              </c:layout>
              <c:spPr>
                <a:noFill/>
                <a:ln>
                  <a:noFill/>
                </a:ln>
                <a:effectLst/>
              </c:spPr>
              <c:txPr>
                <a:bodyPr/>
                <a:lstStyle/>
                <a:p>
                  <a:pPr algn="ctr" rtl="0">
                    <a:defRPr lang="en-IN"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1C-7C49-B00D-3C3198A35C66}"/>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_(* #,##0_);_(* \(#,##0\);_(* "-"??_);_(@_)</c:formatCode>
                <c:ptCount val="2"/>
                <c:pt idx="0">
                  <c:v>30.38</c:v>
                </c:pt>
                <c:pt idx="1">
                  <c:v>0</c:v>
                </c:pt>
              </c:numCache>
            </c:numRef>
          </c:val>
          <c:extLst>
            <c:ext xmlns:c16="http://schemas.microsoft.com/office/drawing/2014/chart" uri="{C3380CC4-5D6E-409C-BE32-E72D297353CC}">
              <c16:uniqueId val="{00000004-D61C-7C49-B00D-3C3198A35C66}"/>
            </c:ext>
          </c:extLst>
        </c:ser>
        <c:dLbls>
          <c:showLegendKey val="0"/>
          <c:showVal val="0"/>
          <c:showCatName val="0"/>
          <c:showSerName val="0"/>
          <c:showPercent val="0"/>
          <c:showBubbleSize val="0"/>
        </c:dLbls>
        <c:gapWidth val="60"/>
        <c:overlap val="100"/>
        <c:axId val="141774848"/>
        <c:axId val="142746176"/>
      </c:barChart>
      <c:lineChart>
        <c:grouping val="standard"/>
        <c:varyColors val="0"/>
        <c:ser>
          <c:idx val="3"/>
          <c:order val="2"/>
          <c:tx>
            <c:strRef>
              <c:f>Sheet1!$D$1</c:f>
              <c:strCache>
                <c:ptCount val="1"/>
                <c:pt idx="0">
                  <c:v>PBT</c:v>
                </c:pt>
              </c:strCache>
            </c:strRef>
          </c:tx>
          <c:spPr>
            <a:ln>
              <a:noFill/>
            </a:ln>
          </c:spPr>
          <c:marker>
            <c:symbol val="none"/>
          </c:marker>
          <c:dLbls>
            <c:dLbl>
              <c:idx val="0"/>
              <c:layout>
                <c:manualLayout>
                  <c:x val="-7.0074101983436082E-2"/>
                  <c:y val="-8.6165207273308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4D-A24B-8644-FFADB1222E41}"/>
                </c:ext>
              </c:extLst>
            </c:dLbl>
            <c:dLbl>
              <c:idx val="1"/>
              <c:layout>
                <c:manualLayout>
                  <c:x val="-9.676899797712607E-2"/>
                  <c:y val="-7.6591295354052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4D-A24B-8644-FFADB1222E41}"/>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#,##0_);_(* \(#,##0\);_(* "-"??_);_(@_)</c:formatCode>
                <c:ptCount val="2"/>
                <c:pt idx="0">
                  <c:v>217.63</c:v>
                </c:pt>
                <c:pt idx="1">
                  <c:v>213.5</c:v>
                </c:pt>
              </c:numCache>
            </c:numRef>
          </c:val>
          <c:smooth val="0"/>
          <c:extLst>
            <c:ext xmlns:c16="http://schemas.microsoft.com/office/drawing/2014/chart" uri="{C3380CC4-5D6E-409C-BE32-E72D297353CC}">
              <c16:uniqueId val="{00000005-D61C-7C49-B00D-3C3198A35C66}"/>
            </c:ext>
          </c:extLst>
        </c:ser>
        <c:dLbls>
          <c:showLegendKey val="0"/>
          <c:showVal val="0"/>
          <c:showCatName val="0"/>
          <c:showSerName val="0"/>
          <c:showPercent val="0"/>
          <c:showBubbleSize val="0"/>
        </c:dLbls>
        <c:marker val="1"/>
        <c:smooth val="0"/>
        <c:axId val="141774848"/>
        <c:axId val="142746176"/>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D61C-7C49-B00D-3C3198A35C66}"/>
                </c:ext>
              </c:extLst>
            </c:dLbl>
            <c:dLbl>
              <c:idx val="1"/>
              <c:layout>
                <c:manualLayout>
                  <c:x val="-0.21217218441776894"/>
                  <c:y val="-0.20080639477008091"/>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1C-7C49-B00D-3C3198A35C66}"/>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Sheet1!$F$2:$F$3</c:f>
              <c:numCache>
                <c:formatCode>0%</c:formatCode>
                <c:ptCount val="2"/>
                <c:pt idx="1">
                  <c:v>0.14018691588785037</c:v>
                </c:pt>
              </c:numCache>
            </c:numRef>
          </c:val>
          <c:smooth val="0"/>
          <c:extLst>
            <c:ext xmlns:c16="http://schemas.microsoft.com/office/drawing/2014/chart" uri="{C3380CC4-5D6E-409C-BE32-E72D297353CC}">
              <c16:uniqueId val="{00000008-D61C-7C49-B00D-3C3198A35C66}"/>
            </c:ext>
          </c:extLst>
        </c:ser>
        <c:dLbls>
          <c:showLegendKey val="0"/>
          <c:showVal val="0"/>
          <c:showCatName val="0"/>
          <c:showSerName val="0"/>
          <c:showPercent val="0"/>
          <c:showBubbleSize val="0"/>
        </c:dLbls>
        <c:marker val="1"/>
        <c:smooth val="0"/>
        <c:axId val="141777920"/>
        <c:axId val="142746752"/>
      </c:lineChart>
      <c:catAx>
        <c:axId val="141774848"/>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746176"/>
        <c:crosses val="autoZero"/>
        <c:auto val="1"/>
        <c:lblAlgn val="ctr"/>
        <c:lblOffset val="0"/>
        <c:noMultiLvlLbl val="0"/>
      </c:catAx>
      <c:valAx>
        <c:axId val="142746176"/>
        <c:scaling>
          <c:orientation val="minMax"/>
          <c:max val="25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141774848"/>
        <c:crosses val="autoZero"/>
        <c:crossBetween val="between"/>
        <c:majorUnit val="200"/>
      </c:valAx>
      <c:valAx>
        <c:axId val="142746752"/>
        <c:scaling>
          <c:orientation val="minMax"/>
        </c:scaling>
        <c:delete val="0"/>
        <c:axPos val="r"/>
        <c:numFmt formatCode="0%" sourceLinked="1"/>
        <c:majorTickMark val="none"/>
        <c:minorTickMark val="none"/>
        <c:tickLblPos val="none"/>
        <c:spPr>
          <a:ln>
            <a:noFill/>
          </a:ln>
        </c:spPr>
        <c:crossAx val="141777920"/>
        <c:crosses val="max"/>
        <c:crossBetween val="between"/>
      </c:valAx>
      <c:catAx>
        <c:axId val="141777920"/>
        <c:scaling>
          <c:orientation val="minMax"/>
        </c:scaling>
        <c:delete val="1"/>
        <c:axPos val="t"/>
        <c:numFmt formatCode="General" sourceLinked="1"/>
        <c:majorTickMark val="out"/>
        <c:minorTickMark val="none"/>
        <c:tickLblPos val="nextTo"/>
        <c:crossAx val="142746752"/>
        <c:crosses val="max"/>
        <c:auto val="1"/>
        <c:lblAlgn val="ctr"/>
        <c:lblOffset val="100"/>
        <c:noMultiLvlLbl val="0"/>
      </c:catAx>
      <c:spPr>
        <a:ln>
          <a:noFill/>
        </a:ln>
      </c:spPr>
    </c:plotArea>
    <c:legend>
      <c:legendPos val="l"/>
      <c:legendEntry>
        <c:idx val="1"/>
        <c:delete val="1"/>
      </c:legendEntry>
      <c:legendEntry>
        <c:idx val="2"/>
        <c:delete val="1"/>
      </c:legendEntry>
      <c:legendEntry>
        <c:idx val="3"/>
        <c:delete val="1"/>
      </c:legendEntry>
      <c:layout>
        <c:manualLayout>
          <c:xMode val="edge"/>
          <c:yMode val="edge"/>
          <c:x val="6.6737239984224787E-3"/>
          <c:y val="0.6272239085457717"/>
          <c:w val="0.24419734149314326"/>
          <c:h val="7.1065188163177154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36842784146712"/>
          <c:y val="0.56953995845525307"/>
          <c:w val="0.64346223823381654"/>
          <c:h val="0.22182226220984733"/>
        </c:manualLayout>
      </c:layout>
      <c:barChart>
        <c:barDir val="col"/>
        <c:grouping val="stacked"/>
        <c:varyColors val="0"/>
        <c:ser>
          <c:idx val="0"/>
          <c:order val="0"/>
          <c:tx>
            <c:strRef>
              <c:f>Sheet1!$B$1</c:f>
              <c:strCache>
                <c:ptCount val="1"/>
                <c:pt idx="0">
                  <c:v>PAT</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874C-C142-9478-2E61CAC3C1D0}"/>
              </c:ext>
            </c:extLst>
          </c:dPt>
          <c:dPt>
            <c:idx val="1"/>
            <c:invertIfNegative val="0"/>
            <c:bubble3D val="0"/>
            <c:extLst>
              <c:ext xmlns:c16="http://schemas.microsoft.com/office/drawing/2014/chart" uri="{C3380CC4-5D6E-409C-BE32-E72D297353CC}">
                <c16:uniqueId val="{00000001-874C-C142-9478-2E61CAC3C1D0}"/>
              </c:ext>
            </c:extLst>
          </c:dPt>
          <c:dLbls>
            <c:dLbl>
              <c:idx val="0"/>
              <c:layout>
                <c:manualLayout>
                  <c:x val="1.7962127349502831E-2"/>
                  <c:y val="-1.9147823838512896E-2"/>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4C-C142-9478-2E61CAC3C1D0}"/>
                </c:ext>
              </c:extLst>
            </c:dLbl>
            <c:dLbl>
              <c:idx val="1"/>
              <c:layout>
                <c:manualLayout>
                  <c:x val="1.1099746097551041E-2"/>
                  <c:y val="4.7869559596283333E-3"/>
                </c:manualLayout>
              </c:layout>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4C-C142-9478-2E61CAC3C1D0}"/>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Q2 FY 2019-20</c:v>
                </c:pt>
                <c:pt idx="1">
                  <c:v>Q2 FY 2020-21</c:v>
                </c:pt>
              </c:strCache>
            </c:strRef>
          </c:cat>
          <c:val>
            <c:numRef>
              <c:f>Sheet1!$B$2:$B$3</c:f>
              <c:numCache>
                <c:formatCode>_(* #,##0_);_(* \(#,##0\);_(* "-"??_);_(@_)</c:formatCode>
                <c:ptCount val="2"/>
                <c:pt idx="0">
                  <c:v>174.23</c:v>
                </c:pt>
                <c:pt idx="1">
                  <c:v>151.87</c:v>
                </c:pt>
              </c:numCache>
            </c:numRef>
          </c:val>
          <c:extLst>
            <c:ext xmlns:c16="http://schemas.microsoft.com/office/drawing/2014/chart" uri="{C3380CC4-5D6E-409C-BE32-E72D297353CC}">
              <c16:uniqueId val="{00000002-874C-C142-9478-2E61CAC3C1D0}"/>
            </c:ext>
          </c:extLst>
        </c:ser>
        <c:ser>
          <c:idx val="2"/>
          <c:order val="1"/>
          <c:tx>
            <c:strRef>
              <c:f>Sheet1!$C$1</c:f>
              <c:strCache>
                <c:ptCount val="1"/>
                <c:pt idx="0">
                  <c:v>Exceptional costs</c:v>
                </c:pt>
              </c:strCache>
            </c:strRef>
          </c:tx>
          <c:spPr>
            <a:solidFill>
              <a:srgbClr val="F5C242"/>
            </a:solidFill>
            <a:ln>
              <a:noFill/>
            </a:ln>
          </c:spPr>
          <c:invertIfNegative val="0"/>
          <c:dLbls>
            <c:dLbl>
              <c:idx val="1"/>
              <c:layout>
                <c:manualLayout>
                  <c:x val="-0.14140273698817954"/>
                  <c:y val="4.7869559596281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4C-C142-9478-2E61CAC3C1D0}"/>
                </c:ext>
              </c:extLst>
            </c:dLbl>
            <c:spPr>
              <a:noFill/>
              <a:ln>
                <a:noFill/>
              </a:ln>
              <a:effectLst/>
            </c:spPr>
            <c:txPr>
              <a:bodyPr/>
              <a:lstStyle/>
              <a:p>
                <a:pPr algn="ctr" rtl="0">
                  <a:defRPr lang="en-IN"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Sheet1!$C$2:$C$3</c:f>
              <c:numCache>
                <c:formatCode>_(* #,##0_);_(* \(#,##0\);_(* "-"??_);_(@_)</c:formatCode>
                <c:ptCount val="2"/>
                <c:pt idx="1">
                  <c:v>14.854152000000001</c:v>
                </c:pt>
              </c:numCache>
            </c:numRef>
          </c:val>
          <c:extLst>
            <c:ext xmlns:c16="http://schemas.microsoft.com/office/drawing/2014/chart" uri="{C3380CC4-5D6E-409C-BE32-E72D297353CC}">
              <c16:uniqueId val="{00000004-874C-C142-9478-2E61CAC3C1D0}"/>
            </c:ext>
          </c:extLst>
        </c:ser>
        <c:dLbls>
          <c:showLegendKey val="0"/>
          <c:showVal val="0"/>
          <c:showCatName val="0"/>
          <c:showSerName val="0"/>
          <c:showPercent val="0"/>
          <c:showBubbleSize val="0"/>
        </c:dLbls>
        <c:gapWidth val="60"/>
        <c:overlap val="100"/>
        <c:axId val="141778432"/>
        <c:axId val="142749056"/>
      </c:barChart>
      <c:lineChart>
        <c:grouping val="standard"/>
        <c:varyColors val="0"/>
        <c:ser>
          <c:idx val="3"/>
          <c:order val="2"/>
          <c:tx>
            <c:strRef>
              <c:f>Sheet1!$D$1</c:f>
              <c:strCache>
                <c:ptCount val="1"/>
                <c:pt idx="0">
                  <c:v>Total</c:v>
                </c:pt>
              </c:strCache>
            </c:strRef>
          </c:tx>
          <c:spPr>
            <a:ln>
              <a:noFill/>
            </a:ln>
          </c:spPr>
          <c:marker>
            <c:symbol val="none"/>
          </c:marker>
          <c:dLbls>
            <c:dLbl>
              <c:idx val="0"/>
              <c:layout>
                <c:manualLayout>
                  <c:x val="-7.5440934867911896E-2"/>
                  <c:y val="-4.308260363665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4C-C142-9478-2E61CAC3C1D0}"/>
                </c:ext>
              </c:extLst>
            </c:dLbl>
            <c:dLbl>
              <c:idx val="1"/>
              <c:layout>
                <c:manualLayout>
                  <c:x val="-8.6218211277613727E-2"/>
                  <c:y val="-5.7443471515538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4C-C142-9478-2E61CAC3C1D0}"/>
                </c:ext>
              </c:extLst>
            </c:dLbl>
            <c:spPr>
              <a:noFill/>
              <a:ln>
                <a:noFill/>
              </a:ln>
              <a:effectLst/>
            </c:spPr>
            <c:txPr>
              <a:bodyPr/>
              <a:lstStyle/>
              <a:p>
                <a:pPr algn="ctr" rtl="0">
                  <a:defRPr lang="en-IN"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Sheet1!$D$2:$D$3</c:f>
              <c:numCache>
                <c:formatCode>_(* #,##0_);_(* \(#,##0\);_(* "-"??_);_(@_)</c:formatCode>
                <c:ptCount val="2"/>
                <c:pt idx="0">
                  <c:v>174.23</c:v>
                </c:pt>
                <c:pt idx="1">
                  <c:v>166.724152</c:v>
                </c:pt>
              </c:numCache>
            </c:numRef>
          </c:val>
          <c:smooth val="0"/>
          <c:extLst>
            <c:ext xmlns:c16="http://schemas.microsoft.com/office/drawing/2014/chart" uri="{C3380CC4-5D6E-409C-BE32-E72D297353CC}">
              <c16:uniqueId val="{00000007-874C-C142-9478-2E61CAC3C1D0}"/>
            </c:ext>
          </c:extLst>
        </c:ser>
        <c:dLbls>
          <c:showLegendKey val="0"/>
          <c:showVal val="0"/>
          <c:showCatName val="0"/>
          <c:showSerName val="0"/>
          <c:showPercent val="0"/>
          <c:showBubbleSize val="0"/>
        </c:dLbls>
        <c:marker val="1"/>
        <c:smooth val="0"/>
        <c:axId val="141778432"/>
        <c:axId val="142749056"/>
      </c:lineChart>
      <c:lineChart>
        <c:grouping val="standard"/>
        <c:varyColors val="0"/>
        <c:ser>
          <c:idx val="5"/>
          <c:order val="3"/>
          <c:tx>
            <c:strRef>
              <c:f>Sheet1!$F$1</c:f>
              <c:strCache>
                <c:ptCount val="1"/>
                <c:pt idx="0">
                  <c:v>Growth</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874C-C142-9478-2E61CAC3C1D0}"/>
                </c:ext>
              </c:extLst>
            </c:dLbl>
            <c:dLbl>
              <c:idx val="1"/>
              <c:layout>
                <c:manualLayout>
                  <c:x val="-0.24450415476734666"/>
                  <c:y val="-0.21038030668933749"/>
                </c:manualLayout>
              </c:layout>
              <c:spPr>
                <a:noFill/>
                <a:ln>
                  <a:noFill/>
                </a:ln>
                <a:effectLst/>
              </c:spPr>
              <c:txPr>
                <a:bodyPr/>
                <a:lstStyle/>
                <a:p>
                  <a:pPr algn="ctr">
                    <a:defRPr lang="en-IN" sz="1050" b="0" i="0" u="none" strike="noStrike" kern="1200" baseline="0">
                      <a:solidFill>
                        <a:schemeClr val="bg1"/>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4C-C142-9478-2E61CAC3C1D0}"/>
                </c:ext>
              </c:extLst>
            </c:dLbl>
            <c:spPr>
              <a:noFill/>
              <a:ln>
                <a:noFill/>
              </a:ln>
              <a:effectLst/>
            </c:spPr>
            <c:txPr>
              <a:bodyPr/>
              <a:lstStyle/>
              <a:p>
                <a:pPr algn="ctr">
                  <a:defRPr lang="en-IN" sz="1050" b="0" i="0" u="none" strike="noStrike" kern="1200" baseline="0">
                    <a:solidFill>
                      <a:prstClr val="black"/>
                    </a:solidFill>
                    <a:effectLst/>
                    <a:latin typeface="Arial Black" panose="020B0A04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Q2 FY 2019-20</c:v>
                </c:pt>
                <c:pt idx="1">
                  <c:v>Q2 FY 2020-21</c:v>
                </c:pt>
              </c:strCache>
            </c:strRef>
          </c:cat>
          <c:val>
            <c:numRef>
              <c:f>Sheet1!$F$2:$F$3</c:f>
              <c:numCache>
                <c:formatCode>0%</c:formatCode>
                <c:ptCount val="2"/>
                <c:pt idx="1">
                  <c:v>-0.12833610744418289</c:v>
                </c:pt>
              </c:numCache>
            </c:numRef>
          </c:val>
          <c:smooth val="0"/>
          <c:extLst>
            <c:ext xmlns:c16="http://schemas.microsoft.com/office/drawing/2014/chart" uri="{C3380CC4-5D6E-409C-BE32-E72D297353CC}">
              <c16:uniqueId val="{0000000A-874C-C142-9478-2E61CAC3C1D0}"/>
            </c:ext>
          </c:extLst>
        </c:ser>
        <c:dLbls>
          <c:showLegendKey val="0"/>
          <c:showVal val="0"/>
          <c:showCatName val="0"/>
          <c:showSerName val="0"/>
          <c:showPercent val="0"/>
          <c:showBubbleSize val="0"/>
        </c:dLbls>
        <c:marker val="1"/>
        <c:smooth val="0"/>
        <c:axId val="141795840"/>
        <c:axId val="142749632"/>
      </c:lineChart>
      <c:catAx>
        <c:axId val="141778432"/>
        <c:scaling>
          <c:orientation val="minMax"/>
        </c:scaling>
        <c:delete val="0"/>
        <c:axPos val="b"/>
        <c:numFmt formatCode="General" sourceLinked="0"/>
        <c:majorTickMark val="out"/>
        <c:minorTickMark val="none"/>
        <c:tickLblPos val="low"/>
        <c:spPr>
          <a:ln>
            <a:solidFill>
              <a:srgbClr val="FFFFFF">
                <a:lumMod val="85000"/>
              </a:srgbClr>
            </a:solidFill>
          </a:ln>
          <a:effectLst/>
        </c:spPr>
        <c:txPr>
          <a:bodyPr/>
          <a:lstStyle/>
          <a:p>
            <a:pPr>
              <a:defRPr sz="1000" b="0">
                <a:latin typeface="Arial" panose="020B0604020202020204" pitchFamily="34" charset="0"/>
                <a:cs typeface="Arial" panose="020B0604020202020204" pitchFamily="34" charset="0"/>
              </a:defRPr>
            </a:pPr>
            <a:endParaRPr lang="en-US"/>
          </a:p>
        </c:txPr>
        <c:crossAx val="142749056"/>
        <c:crosses val="autoZero"/>
        <c:auto val="1"/>
        <c:lblAlgn val="ctr"/>
        <c:lblOffset val="0"/>
        <c:noMultiLvlLbl val="0"/>
      </c:catAx>
      <c:valAx>
        <c:axId val="142749056"/>
        <c:scaling>
          <c:orientation val="minMax"/>
          <c:max val="250"/>
          <c:min val="0"/>
        </c:scaling>
        <c:delete val="0"/>
        <c:axPos val="l"/>
        <c:numFmt formatCode="_(* #,##0_);_(* \(#,##0\);_(* &quot;-&quot;??_);_(@_)" sourceLinked="1"/>
        <c:majorTickMark val="out"/>
        <c:minorTickMark val="none"/>
        <c:tickLblPos val="nextTo"/>
        <c:spPr>
          <a:ln>
            <a:solidFill>
              <a:srgbClr val="FFFFFF"/>
            </a:solidFill>
          </a:ln>
        </c:spPr>
        <c:txPr>
          <a:bodyPr/>
          <a:lstStyle/>
          <a:p>
            <a:pPr>
              <a:defRPr sz="300" b="0">
                <a:noFill/>
                <a:latin typeface="Arial" panose="020B0604020202020204" pitchFamily="34" charset="0"/>
                <a:cs typeface="Arial" panose="020B0604020202020204" pitchFamily="34" charset="0"/>
              </a:defRPr>
            </a:pPr>
            <a:endParaRPr lang="en-US"/>
          </a:p>
        </c:txPr>
        <c:crossAx val="141778432"/>
        <c:crosses val="autoZero"/>
        <c:crossBetween val="between"/>
        <c:majorUnit val="200"/>
      </c:valAx>
      <c:valAx>
        <c:axId val="142749632"/>
        <c:scaling>
          <c:orientation val="minMax"/>
        </c:scaling>
        <c:delete val="0"/>
        <c:axPos val="r"/>
        <c:numFmt formatCode="0%" sourceLinked="1"/>
        <c:majorTickMark val="none"/>
        <c:minorTickMark val="none"/>
        <c:tickLblPos val="none"/>
        <c:spPr>
          <a:ln>
            <a:noFill/>
          </a:ln>
        </c:spPr>
        <c:crossAx val="141795840"/>
        <c:crosses val="max"/>
        <c:crossBetween val="between"/>
      </c:valAx>
      <c:catAx>
        <c:axId val="141795840"/>
        <c:scaling>
          <c:orientation val="minMax"/>
        </c:scaling>
        <c:delete val="1"/>
        <c:axPos val="t"/>
        <c:numFmt formatCode="General" sourceLinked="1"/>
        <c:majorTickMark val="out"/>
        <c:minorTickMark val="none"/>
        <c:tickLblPos val="nextTo"/>
        <c:crossAx val="142749632"/>
        <c:crosses val="max"/>
        <c:auto val="1"/>
        <c:lblAlgn val="ctr"/>
        <c:lblOffset val="100"/>
        <c:noMultiLvlLbl val="0"/>
      </c:catAx>
      <c:spPr>
        <a:ln>
          <a:noFill/>
        </a:ln>
      </c:spPr>
    </c:plotArea>
    <c:legend>
      <c:legendPos val="r"/>
      <c:legendEntry>
        <c:idx val="2"/>
        <c:delete val="1"/>
      </c:legendEntry>
      <c:legendEntry>
        <c:idx val="3"/>
        <c:delete val="1"/>
      </c:legendEntry>
      <c:layout>
        <c:manualLayout>
          <c:xMode val="edge"/>
          <c:yMode val="edge"/>
          <c:x val="0.77449600781149874"/>
          <c:y val="0.54860852236469593"/>
          <c:w val="0.22550399218850131"/>
          <c:h val="0.22350862764003451"/>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0.5602</cdr:x>
      <cdr:y>0.44895</cdr:y>
    </cdr:from>
    <cdr:to>
      <cdr:x>0.67637</cdr:x>
      <cdr:y>0.5</cdr:y>
    </cdr:to>
    <cdr:sp macro="" textlink="">
      <cdr:nvSpPr>
        <cdr:cNvPr id="2" name="TextBox 33">
          <a:extLst xmlns:a="http://schemas.openxmlformats.org/drawingml/2006/main">
            <a:ext uri="{FF2B5EF4-FFF2-40B4-BE49-F238E27FC236}">
              <a16:creationId xmlns:a16="http://schemas.microsoft.com/office/drawing/2014/main" id="{97BF0291-5752-DC46-9B78-60F5ED201B87}"/>
            </a:ext>
          </a:extLst>
        </cdr:cNvPr>
        <cdr:cNvSpPr txBox="1"/>
      </cdr:nvSpPr>
      <cdr:spPr>
        <a:xfrm xmlns:a="http://schemas.openxmlformats.org/drawingml/2006/main">
          <a:off x="3779999" y="1894745"/>
          <a:ext cx="783869" cy="21544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0" tIns="0" rIns="0" bIns="0" numCol="1" spcCol="38100" rtlCol="0" anchor="t">
          <a:spAutoFit/>
        </a:bodyPr>
        <a:lstStyle xmlns:a="http://schemas.openxmlformats.org/drawingml/2006/main">
          <a:lvl1pPr>
            <a:defRPr sz="1400">
              <a:latin typeface="Calibri"/>
              <a:ea typeface="Calibri"/>
              <a:cs typeface="Calibri"/>
              <a:sym typeface="Calibri"/>
            </a:defRPr>
          </a:lvl1pPr>
          <a:lvl2pPr indent="457200">
            <a:defRPr sz="1400">
              <a:latin typeface="Calibri"/>
              <a:ea typeface="Calibri"/>
              <a:cs typeface="Calibri"/>
              <a:sym typeface="Calibri"/>
            </a:defRPr>
          </a:lvl2pPr>
          <a:lvl3pPr indent="914400">
            <a:defRPr sz="1400">
              <a:latin typeface="Calibri"/>
              <a:ea typeface="Calibri"/>
              <a:cs typeface="Calibri"/>
              <a:sym typeface="Calibri"/>
            </a:defRPr>
          </a:lvl3pPr>
          <a:lvl4pPr indent="1371600">
            <a:defRPr sz="1400">
              <a:latin typeface="Calibri"/>
              <a:ea typeface="Calibri"/>
              <a:cs typeface="Calibri"/>
              <a:sym typeface="Calibri"/>
            </a:defRPr>
          </a:lvl4pPr>
          <a:lvl5pPr indent="1828800">
            <a:defRPr sz="1400">
              <a:latin typeface="Calibri"/>
              <a:ea typeface="Calibri"/>
              <a:cs typeface="Calibri"/>
              <a:sym typeface="Calibri"/>
            </a:defRPr>
          </a:lvl5pPr>
          <a:lvl6pPr indent="2286000">
            <a:defRPr sz="1400">
              <a:latin typeface="Calibri"/>
              <a:ea typeface="Calibri"/>
              <a:cs typeface="Calibri"/>
              <a:sym typeface="Calibri"/>
            </a:defRPr>
          </a:lvl6pPr>
          <a:lvl7pPr indent="2743200">
            <a:defRPr sz="1400">
              <a:latin typeface="Calibri"/>
              <a:ea typeface="Calibri"/>
              <a:cs typeface="Calibri"/>
              <a:sym typeface="Calibri"/>
            </a:defRPr>
          </a:lvl7pPr>
          <a:lvl8pPr indent="3200400">
            <a:defRPr sz="1400">
              <a:latin typeface="Calibri"/>
              <a:ea typeface="Calibri"/>
              <a:cs typeface="Calibri"/>
              <a:sym typeface="Calibri"/>
            </a:defRPr>
          </a:lvl8pPr>
          <a:lvl9pPr indent="3657600">
            <a:defRPr sz="1400">
              <a:latin typeface="Calibri"/>
              <a:ea typeface="Calibri"/>
              <a:cs typeface="Calibri"/>
              <a:sym typeface="Calibri"/>
            </a:defRPr>
          </a:lvl9pPr>
        </a:lstStyle>
        <a:p xmlns:a="http://schemas.openxmlformats.org/drawingml/2006/main">
          <a:pPr marL="0" marR="0" indent="0" algn="ctr" defTabSz="914400" rtl="0" fontAlgn="auto" latinLnBrk="1" hangingPunct="0">
            <a:lnSpc>
              <a:spcPct val="100000"/>
            </a:lnSpc>
            <a:spcBef>
              <a:spcPts val="0"/>
            </a:spcBef>
            <a:spcAft>
              <a:spcPts val="0"/>
            </a:spcAft>
            <a:buClrTx/>
            <a:buSzTx/>
            <a:buFontTx/>
            <a:buNone/>
            <a:tabLst/>
          </a:pPr>
          <a:r>
            <a:rPr lang="en-US" sz="1400" b="1" dirty="0">
              <a:solidFill>
                <a:srgbClr val="C00000"/>
              </a:solidFill>
              <a:latin typeface="Arial" panose="020B0604020202020204" pitchFamily="34" charset="0"/>
              <a:cs typeface="Arial" panose="020B0604020202020204" pitchFamily="34" charset="0"/>
            </a:rPr>
            <a:t>(€ 1.7</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 </a:t>
          </a:r>
          <a:r>
            <a:rPr lang="en-US" sz="1400" b="1" dirty="0">
              <a:solidFill>
                <a:srgbClr val="C00000"/>
              </a:solidFill>
              <a:latin typeface="Arial" panose="020B0604020202020204" pitchFamily="34" charset="0"/>
              <a:cs typeface="Arial" panose="020B0604020202020204" pitchFamily="34" charset="0"/>
            </a:rPr>
            <a:t>b</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n)</a:t>
          </a:r>
        </a:p>
      </cdr:txBody>
    </cdr:sp>
  </cdr:relSizeAnchor>
  <cdr:relSizeAnchor xmlns:cdr="http://schemas.openxmlformats.org/drawingml/2006/chartDrawing">
    <cdr:from>
      <cdr:x>0.32371</cdr:x>
      <cdr:y>0.75467</cdr:y>
    </cdr:from>
    <cdr:to>
      <cdr:x>0.43988</cdr:x>
      <cdr:y>0.80571</cdr:y>
    </cdr:to>
    <cdr:sp macro="" textlink="">
      <cdr:nvSpPr>
        <cdr:cNvPr id="4" name="TextBox 32">
          <a:extLst xmlns:a="http://schemas.openxmlformats.org/drawingml/2006/main">
            <a:ext uri="{FF2B5EF4-FFF2-40B4-BE49-F238E27FC236}">
              <a16:creationId xmlns:a16="http://schemas.microsoft.com/office/drawing/2014/main" id="{38485CF0-9796-954E-8A0B-4BBC2AE8AE16}"/>
            </a:ext>
          </a:extLst>
        </cdr:cNvPr>
        <cdr:cNvSpPr txBox="1"/>
      </cdr:nvSpPr>
      <cdr:spPr>
        <a:xfrm xmlns:a="http://schemas.openxmlformats.org/drawingml/2006/main">
          <a:off x="2184279" y="3184974"/>
          <a:ext cx="783869" cy="21544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0" tIns="0" rIns="0" bIns="0" numCol="1" spcCol="38100" rtlCol="0" anchor="t">
          <a:spAutoFit/>
        </a:bodyPr>
        <a:lstStyle xmlns:a="http://schemas.openxmlformats.org/drawingml/2006/main">
          <a:lvl1pPr>
            <a:defRPr sz="1400">
              <a:latin typeface="Calibri"/>
              <a:ea typeface="Calibri"/>
              <a:cs typeface="Calibri"/>
              <a:sym typeface="Calibri"/>
            </a:defRPr>
          </a:lvl1pPr>
          <a:lvl2pPr indent="457200">
            <a:defRPr sz="1400">
              <a:latin typeface="Calibri"/>
              <a:ea typeface="Calibri"/>
              <a:cs typeface="Calibri"/>
              <a:sym typeface="Calibri"/>
            </a:defRPr>
          </a:lvl2pPr>
          <a:lvl3pPr indent="914400">
            <a:defRPr sz="1400">
              <a:latin typeface="Calibri"/>
              <a:ea typeface="Calibri"/>
              <a:cs typeface="Calibri"/>
              <a:sym typeface="Calibri"/>
            </a:defRPr>
          </a:lvl3pPr>
          <a:lvl4pPr indent="1371600">
            <a:defRPr sz="1400">
              <a:latin typeface="Calibri"/>
              <a:ea typeface="Calibri"/>
              <a:cs typeface="Calibri"/>
              <a:sym typeface="Calibri"/>
            </a:defRPr>
          </a:lvl4pPr>
          <a:lvl5pPr indent="1828800">
            <a:defRPr sz="1400">
              <a:latin typeface="Calibri"/>
              <a:ea typeface="Calibri"/>
              <a:cs typeface="Calibri"/>
              <a:sym typeface="Calibri"/>
            </a:defRPr>
          </a:lvl5pPr>
          <a:lvl6pPr indent="2286000">
            <a:defRPr sz="1400">
              <a:latin typeface="Calibri"/>
              <a:ea typeface="Calibri"/>
              <a:cs typeface="Calibri"/>
              <a:sym typeface="Calibri"/>
            </a:defRPr>
          </a:lvl6pPr>
          <a:lvl7pPr indent="2743200">
            <a:defRPr sz="1400">
              <a:latin typeface="Calibri"/>
              <a:ea typeface="Calibri"/>
              <a:cs typeface="Calibri"/>
              <a:sym typeface="Calibri"/>
            </a:defRPr>
          </a:lvl7pPr>
          <a:lvl8pPr indent="3200400">
            <a:defRPr sz="1400">
              <a:latin typeface="Calibri"/>
              <a:ea typeface="Calibri"/>
              <a:cs typeface="Calibri"/>
              <a:sym typeface="Calibri"/>
            </a:defRPr>
          </a:lvl8pPr>
          <a:lvl9pPr indent="3657600">
            <a:defRPr sz="1400">
              <a:latin typeface="Calibri"/>
              <a:ea typeface="Calibri"/>
              <a:cs typeface="Calibri"/>
              <a:sym typeface="Calibri"/>
            </a:defRPr>
          </a:lvl9pPr>
        </a:lstStyle>
        <a:p xmlns:a="http://schemas.openxmlformats.org/drawingml/2006/main">
          <a:pPr marL="0" marR="0" indent="0" algn="ctr" defTabSz="914400" rtl="0" fontAlgn="auto" latinLnBrk="1" hangingPunct="0">
            <a:lnSpc>
              <a:spcPct val="100000"/>
            </a:lnSpc>
            <a:spcBef>
              <a:spcPts val="0"/>
            </a:spcBef>
            <a:spcAft>
              <a:spcPts val="0"/>
            </a:spcAft>
            <a:buClrTx/>
            <a:buSzTx/>
            <a:buFontTx/>
            <a:buNone/>
            <a:tabLst/>
          </a:pPr>
          <a:r>
            <a:rPr lang="en-US" sz="1400" b="1" dirty="0">
              <a:solidFill>
                <a:srgbClr val="C00000"/>
              </a:solidFill>
              <a:latin typeface="Arial" panose="020B0604020202020204" pitchFamily="34" charset="0"/>
              <a:cs typeface="Arial" panose="020B0604020202020204" pitchFamily="34" charset="0"/>
            </a:rPr>
            <a:t>(€ 2.2 b</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n)</a:t>
          </a:r>
        </a:p>
      </cdr:txBody>
    </cdr:sp>
  </cdr:relSizeAnchor>
  <cdr:relSizeAnchor xmlns:cdr="http://schemas.openxmlformats.org/drawingml/2006/chartDrawing">
    <cdr:from>
      <cdr:x>0.07865</cdr:x>
      <cdr:y>0.17765</cdr:y>
    </cdr:from>
    <cdr:to>
      <cdr:x>0.20955</cdr:x>
      <cdr:y>0.2287</cdr:y>
    </cdr:to>
    <cdr:sp macro="" textlink="">
      <cdr:nvSpPr>
        <cdr:cNvPr id="5" name="TextBox 33">
          <a:extLst xmlns:a="http://schemas.openxmlformats.org/drawingml/2006/main">
            <a:ext uri="{FF2B5EF4-FFF2-40B4-BE49-F238E27FC236}">
              <a16:creationId xmlns:a16="http://schemas.microsoft.com/office/drawing/2014/main" id="{C8F76A0F-8062-6242-9CAA-03E8A6DCC892}"/>
            </a:ext>
          </a:extLst>
        </cdr:cNvPr>
        <cdr:cNvSpPr txBox="1"/>
      </cdr:nvSpPr>
      <cdr:spPr>
        <a:xfrm xmlns:a="http://schemas.openxmlformats.org/drawingml/2006/main">
          <a:off x="530716" y="749747"/>
          <a:ext cx="883255" cy="21545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0" tIns="0" rIns="0" bIns="0" numCol="1" spcCol="38100" rtlCol="0" anchor="t">
          <a:spAutoFit/>
        </a:bodyPr>
        <a:lstStyle xmlns:a="http://schemas.openxmlformats.org/drawingml/2006/main">
          <a:lvl1pPr>
            <a:defRPr sz="1400">
              <a:latin typeface="Calibri"/>
              <a:ea typeface="Calibri"/>
              <a:cs typeface="Calibri"/>
              <a:sym typeface="Calibri"/>
            </a:defRPr>
          </a:lvl1pPr>
          <a:lvl2pPr indent="457200">
            <a:defRPr sz="1400">
              <a:latin typeface="Calibri"/>
              <a:ea typeface="Calibri"/>
              <a:cs typeface="Calibri"/>
              <a:sym typeface="Calibri"/>
            </a:defRPr>
          </a:lvl2pPr>
          <a:lvl3pPr indent="914400">
            <a:defRPr sz="1400">
              <a:latin typeface="Calibri"/>
              <a:ea typeface="Calibri"/>
              <a:cs typeface="Calibri"/>
              <a:sym typeface="Calibri"/>
            </a:defRPr>
          </a:lvl3pPr>
          <a:lvl4pPr indent="1371600">
            <a:defRPr sz="1400">
              <a:latin typeface="Calibri"/>
              <a:ea typeface="Calibri"/>
              <a:cs typeface="Calibri"/>
              <a:sym typeface="Calibri"/>
            </a:defRPr>
          </a:lvl4pPr>
          <a:lvl5pPr indent="1828800">
            <a:defRPr sz="1400">
              <a:latin typeface="Calibri"/>
              <a:ea typeface="Calibri"/>
              <a:cs typeface="Calibri"/>
              <a:sym typeface="Calibri"/>
            </a:defRPr>
          </a:lvl5pPr>
          <a:lvl6pPr indent="2286000">
            <a:defRPr sz="1400">
              <a:latin typeface="Calibri"/>
              <a:ea typeface="Calibri"/>
              <a:cs typeface="Calibri"/>
              <a:sym typeface="Calibri"/>
            </a:defRPr>
          </a:lvl6pPr>
          <a:lvl7pPr indent="2743200">
            <a:defRPr sz="1400">
              <a:latin typeface="Calibri"/>
              <a:ea typeface="Calibri"/>
              <a:cs typeface="Calibri"/>
              <a:sym typeface="Calibri"/>
            </a:defRPr>
          </a:lvl7pPr>
          <a:lvl8pPr indent="3200400">
            <a:defRPr sz="1400">
              <a:latin typeface="Calibri"/>
              <a:ea typeface="Calibri"/>
              <a:cs typeface="Calibri"/>
              <a:sym typeface="Calibri"/>
            </a:defRPr>
          </a:lvl8pPr>
          <a:lvl9pPr indent="3657600">
            <a:defRPr sz="1400">
              <a:latin typeface="Calibri"/>
              <a:ea typeface="Calibri"/>
              <a:cs typeface="Calibri"/>
              <a:sym typeface="Calibri"/>
            </a:defRPr>
          </a:lvl9pPr>
        </a:lstStyle>
        <a:p xmlns:a="http://schemas.openxmlformats.org/drawingml/2006/main">
          <a:pPr marL="0" marR="0" indent="0" algn="ctr" defTabSz="914400" rtl="0" fontAlgn="auto" latinLnBrk="1" hangingPunct="0">
            <a:lnSpc>
              <a:spcPct val="100000"/>
            </a:lnSpc>
            <a:spcBef>
              <a:spcPts val="0"/>
            </a:spcBef>
            <a:spcAft>
              <a:spcPts val="0"/>
            </a:spcAft>
            <a:buClrTx/>
            <a:buSzTx/>
            <a:buFontTx/>
            <a:buNone/>
            <a:tabLst/>
          </a:pPr>
          <a:r>
            <a:rPr lang="en-US" sz="1400" b="1" dirty="0">
              <a:solidFill>
                <a:srgbClr val="C00000"/>
              </a:solidFill>
              <a:latin typeface="Arial" panose="020B0604020202020204" pitchFamily="34" charset="0"/>
              <a:cs typeface="Arial" panose="020B0604020202020204" pitchFamily="34" charset="0"/>
            </a:rPr>
            <a:t>(€ 13.6 b</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n)</a:t>
          </a:r>
        </a:p>
      </cdr:txBody>
    </cdr:sp>
  </cdr:relSizeAnchor>
  <cdr:relSizeAnchor xmlns:cdr="http://schemas.openxmlformats.org/drawingml/2006/chartDrawing">
    <cdr:from>
      <cdr:x>0.79844</cdr:x>
      <cdr:y>0.18634</cdr:y>
    </cdr:from>
    <cdr:to>
      <cdr:x>0.92934</cdr:x>
      <cdr:y>0.23739</cdr:y>
    </cdr:to>
    <cdr:sp macro="" textlink="">
      <cdr:nvSpPr>
        <cdr:cNvPr id="7" name="TextBox 33">
          <a:extLst xmlns:a="http://schemas.openxmlformats.org/drawingml/2006/main">
            <a:ext uri="{FF2B5EF4-FFF2-40B4-BE49-F238E27FC236}">
              <a16:creationId xmlns:a16="http://schemas.microsoft.com/office/drawing/2014/main" id="{97065EAA-9144-4C4B-9CC4-7CD101F42D8E}"/>
            </a:ext>
          </a:extLst>
        </cdr:cNvPr>
        <cdr:cNvSpPr txBox="1"/>
      </cdr:nvSpPr>
      <cdr:spPr>
        <a:xfrm xmlns:a="http://schemas.openxmlformats.org/drawingml/2006/main">
          <a:off x="5387489" y="786430"/>
          <a:ext cx="883255" cy="21545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0" tIns="0" rIns="0" bIns="0" numCol="1" spcCol="38100" rtlCol="0" anchor="t">
          <a:spAutoFit/>
        </a:bodyPr>
        <a:lstStyle xmlns:a="http://schemas.openxmlformats.org/drawingml/2006/main">
          <a:lvl1pPr>
            <a:defRPr sz="1400">
              <a:latin typeface="Calibri"/>
              <a:ea typeface="Calibri"/>
              <a:cs typeface="Calibri"/>
              <a:sym typeface="Calibri"/>
            </a:defRPr>
          </a:lvl1pPr>
          <a:lvl2pPr indent="457200">
            <a:defRPr sz="1400">
              <a:latin typeface="Calibri"/>
              <a:ea typeface="Calibri"/>
              <a:cs typeface="Calibri"/>
              <a:sym typeface="Calibri"/>
            </a:defRPr>
          </a:lvl2pPr>
          <a:lvl3pPr indent="914400">
            <a:defRPr sz="1400">
              <a:latin typeface="Calibri"/>
              <a:ea typeface="Calibri"/>
              <a:cs typeface="Calibri"/>
              <a:sym typeface="Calibri"/>
            </a:defRPr>
          </a:lvl3pPr>
          <a:lvl4pPr indent="1371600">
            <a:defRPr sz="1400">
              <a:latin typeface="Calibri"/>
              <a:ea typeface="Calibri"/>
              <a:cs typeface="Calibri"/>
              <a:sym typeface="Calibri"/>
            </a:defRPr>
          </a:lvl4pPr>
          <a:lvl5pPr indent="1828800">
            <a:defRPr sz="1400">
              <a:latin typeface="Calibri"/>
              <a:ea typeface="Calibri"/>
              <a:cs typeface="Calibri"/>
              <a:sym typeface="Calibri"/>
            </a:defRPr>
          </a:lvl5pPr>
          <a:lvl6pPr indent="2286000">
            <a:defRPr sz="1400">
              <a:latin typeface="Calibri"/>
              <a:ea typeface="Calibri"/>
              <a:cs typeface="Calibri"/>
              <a:sym typeface="Calibri"/>
            </a:defRPr>
          </a:lvl6pPr>
          <a:lvl7pPr indent="2743200">
            <a:defRPr sz="1400">
              <a:latin typeface="Calibri"/>
              <a:ea typeface="Calibri"/>
              <a:cs typeface="Calibri"/>
              <a:sym typeface="Calibri"/>
            </a:defRPr>
          </a:lvl7pPr>
          <a:lvl8pPr indent="3200400">
            <a:defRPr sz="1400">
              <a:latin typeface="Calibri"/>
              <a:ea typeface="Calibri"/>
              <a:cs typeface="Calibri"/>
              <a:sym typeface="Calibri"/>
            </a:defRPr>
          </a:lvl8pPr>
          <a:lvl9pPr indent="3657600">
            <a:defRPr sz="1400">
              <a:latin typeface="Calibri"/>
              <a:ea typeface="Calibri"/>
              <a:cs typeface="Calibri"/>
              <a:sym typeface="Calibri"/>
            </a:defRPr>
          </a:lvl9pPr>
        </a:lstStyle>
        <a:p xmlns:a="http://schemas.openxmlformats.org/drawingml/2006/main">
          <a:pPr marL="0" marR="0" indent="0" algn="ctr" defTabSz="914400" rtl="0" fontAlgn="auto" latinLnBrk="1" hangingPunct="0">
            <a:lnSpc>
              <a:spcPct val="100000"/>
            </a:lnSpc>
            <a:spcBef>
              <a:spcPts val="0"/>
            </a:spcBef>
            <a:spcAft>
              <a:spcPts val="0"/>
            </a:spcAft>
            <a:buClrTx/>
            <a:buSzTx/>
            <a:buFontTx/>
            <a:buNone/>
            <a:tabLst/>
          </a:pPr>
          <a:r>
            <a:rPr lang="en-US" sz="1400" b="1" dirty="0">
              <a:solidFill>
                <a:srgbClr val="C00000"/>
              </a:solidFill>
              <a:latin typeface="Arial" panose="020B0604020202020204" pitchFamily="34" charset="0"/>
              <a:cs typeface="Arial" panose="020B0604020202020204" pitchFamily="34" charset="0"/>
            </a:rPr>
            <a:t>(€ 13.1</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 </a:t>
          </a:r>
          <a:r>
            <a:rPr lang="en-US" sz="1400" b="1" dirty="0">
              <a:solidFill>
                <a:srgbClr val="C00000"/>
              </a:solidFill>
              <a:latin typeface="Arial" panose="020B0604020202020204" pitchFamily="34" charset="0"/>
              <a:cs typeface="Arial" panose="020B0604020202020204" pitchFamily="34" charset="0"/>
            </a:rPr>
            <a:t>b</a:t>
          </a:r>
          <a:r>
            <a:rPr kumimoji="0" lang="en-US" sz="1400" b="1"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n)</a:t>
          </a:r>
        </a:p>
      </cdr:txBody>
    </cdr:sp>
  </cdr:relSizeAnchor>
</c:userShapes>
</file>

<file path=ppt/drawings/drawing2.xml><?xml version="1.0" encoding="utf-8"?>
<c:userShapes xmlns:c="http://schemas.openxmlformats.org/drawingml/2006/chart">
  <cdr:relSizeAnchor xmlns:cdr="http://schemas.openxmlformats.org/drawingml/2006/chartDrawing">
    <cdr:from>
      <cdr:x>0.05167</cdr:x>
      <cdr:y>0.54916</cdr:y>
    </cdr:from>
    <cdr:to>
      <cdr:x>0.56465</cdr:x>
      <cdr:y>0.74733</cdr:y>
    </cdr:to>
    <cdr:sp macro="" textlink="">
      <cdr:nvSpPr>
        <cdr:cNvPr id="2" name="Right Brace 1">
          <a:extLst xmlns:a="http://schemas.openxmlformats.org/drawingml/2006/main">
            <a:ext uri="{FF2B5EF4-FFF2-40B4-BE49-F238E27FC236}">
              <a16:creationId xmlns:a16="http://schemas.microsoft.com/office/drawing/2014/main" id="{AA09D4CC-BF1B-4C07-A939-2BEF3E1F9596}"/>
            </a:ext>
          </a:extLst>
        </cdr:cNvPr>
        <cdr:cNvSpPr/>
      </cdr:nvSpPr>
      <cdr:spPr bwMode="auto">
        <a:xfrm xmlns:a="http://schemas.openxmlformats.org/drawingml/2006/main" rot="5400000">
          <a:off x="829533" y="207093"/>
          <a:ext cx="314380" cy="1642553"/>
        </a:xfrm>
        <a:prstGeom xmlns:a="http://schemas.openxmlformats.org/drawingml/2006/main" prst="rightBrace">
          <a:avLst>
            <a:gd name="adj1" fmla="val 0"/>
            <a:gd name="adj2" fmla="val 50000"/>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xmlns:a="http://schemas.openxmlformats.org/drawingml/2006/main"/>
        <a:p xmlns:a="http://schemas.openxmlformats.org/drawingml/2006/main">
          <a:endParaRPr lang="x-none"/>
        </a:p>
      </cdr:txBody>
    </cdr:sp>
  </cdr:relSizeAnchor>
  <cdr:relSizeAnchor xmlns:cdr="http://schemas.openxmlformats.org/drawingml/2006/chartDrawing">
    <cdr:from>
      <cdr:x>0.13987</cdr:x>
      <cdr:y>0.75743</cdr:y>
    </cdr:from>
    <cdr:to>
      <cdr:x>0.5474</cdr:x>
      <cdr:y>0.88408</cdr:y>
    </cdr:to>
    <cdr:sp macro="" textlink="">
      <cdr:nvSpPr>
        <cdr:cNvPr id="3" name="TextBox 2">
          <a:extLst xmlns:a="http://schemas.openxmlformats.org/drawingml/2006/main">
            <a:ext uri="{FF2B5EF4-FFF2-40B4-BE49-F238E27FC236}">
              <a16:creationId xmlns:a16="http://schemas.microsoft.com/office/drawing/2014/main" id="{8F72B8EA-84FB-45AD-AB16-50C6114BE22C}"/>
            </a:ext>
          </a:extLst>
        </cdr:cNvPr>
        <cdr:cNvSpPr txBox="1"/>
      </cdr:nvSpPr>
      <cdr:spPr>
        <a:xfrm xmlns:a="http://schemas.openxmlformats.org/drawingml/2006/main">
          <a:off x="447875" y="1201585"/>
          <a:ext cx="1304906" cy="20091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r>
            <a:rPr lang="en-US" sz="1000" b="1" dirty="0"/>
            <a:t>Loss € 175 million</a:t>
          </a:r>
          <a:endParaRPr lang="x-none" sz="1000" dirty="0" err="1">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0.27087</cdr:x>
      <cdr:y>0</cdr:y>
    </cdr:from>
    <cdr:to>
      <cdr:x>0.76853</cdr:x>
      <cdr:y>0.05284</cdr:y>
    </cdr:to>
    <cdr:sp macro="" textlink="">
      <cdr:nvSpPr>
        <cdr:cNvPr id="2" name="TextBox 1"/>
        <cdr:cNvSpPr txBox="1"/>
      </cdr:nvSpPr>
      <cdr:spPr>
        <a:xfrm xmlns:a="http://schemas.openxmlformats.org/drawingml/2006/main">
          <a:off x="1339045" y="0"/>
          <a:ext cx="2460182" cy="203897"/>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dirty="0">
            <a:solidFill>
              <a:srgbClr val="C00000"/>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0.27783</cdr:x>
      <cdr:y>0.02416</cdr:y>
    </cdr:from>
    <cdr:to>
      <cdr:x>0.77549</cdr:x>
      <cdr:y>0.077</cdr:y>
    </cdr:to>
    <cdr:sp macro="" textlink="">
      <cdr:nvSpPr>
        <cdr:cNvPr id="2" name="TextBox 1"/>
        <cdr:cNvSpPr txBox="1"/>
      </cdr:nvSpPr>
      <cdr:spPr>
        <a:xfrm xmlns:a="http://schemas.openxmlformats.org/drawingml/2006/main">
          <a:off x="1373475" y="93227"/>
          <a:ext cx="2460182" cy="203897"/>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dirty="0">
            <a:solidFill>
              <a:srgbClr val="C00000"/>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12457" cy="463798"/>
          </a:xfrm>
          <a:prstGeom prst="rect">
            <a:avLst/>
          </a:prstGeom>
          <a:noFill/>
          <a:ln w="9525">
            <a:noFill/>
            <a:miter lim="800000"/>
            <a:headEnd/>
            <a:tailEnd/>
          </a:ln>
          <a:effectLst/>
        </p:spPr>
        <p:txBody>
          <a:bodyPr vert="horz" wrap="square" lIns="91898" tIns="45947" rIns="91898" bIns="45947" numCol="1" anchor="t" anchorCtr="0" compatLnSpc="1">
            <a:prstTxWarp prst="textNoShape">
              <a:avLst/>
            </a:prstTxWarp>
          </a:bodyPr>
          <a:lstStyle>
            <a:lvl1pPr defTabSz="920608">
              <a:defRPr sz="1200">
                <a:latin typeface="Times New Roman" pitchFamily="18" charset="0"/>
                <a:cs typeface="Arial" pitchFamily="34" charset="0"/>
              </a:defRPr>
            </a:lvl1pPr>
          </a:lstStyle>
          <a:p>
            <a:pPr>
              <a:defRPr/>
            </a:pPr>
            <a:endParaRPr lang="en-US" dirty="0"/>
          </a:p>
        </p:txBody>
      </p:sp>
      <p:sp>
        <p:nvSpPr>
          <p:cNvPr id="19459" name="Rectangle 3"/>
          <p:cNvSpPr>
            <a:spLocks noGrp="1" noChangeArrowheads="1"/>
          </p:cNvSpPr>
          <p:nvPr>
            <p:ph type="dt" sz="quarter" idx="1"/>
          </p:nvPr>
        </p:nvSpPr>
        <p:spPr bwMode="auto">
          <a:xfrm>
            <a:off x="3937618" y="0"/>
            <a:ext cx="3012457" cy="463798"/>
          </a:xfrm>
          <a:prstGeom prst="rect">
            <a:avLst/>
          </a:prstGeom>
          <a:noFill/>
          <a:ln w="9525">
            <a:noFill/>
            <a:miter lim="800000"/>
            <a:headEnd/>
            <a:tailEnd/>
          </a:ln>
          <a:effectLst/>
        </p:spPr>
        <p:txBody>
          <a:bodyPr vert="horz" wrap="square" lIns="91898" tIns="45947" rIns="91898" bIns="45947" numCol="1" anchor="t" anchorCtr="0" compatLnSpc="1">
            <a:prstTxWarp prst="textNoShape">
              <a:avLst/>
            </a:prstTxWarp>
          </a:bodyPr>
          <a:lstStyle>
            <a:lvl1pPr algn="r" defTabSz="920608">
              <a:defRPr sz="1200">
                <a:latin typeface="Times New Roman" pitchFamily="18" charset="0"/>
                <a:cs typeface="Arial" pitchFamily="34" charset="0"/>
              </a:defRPr>
            </a:lvl1pPr>
          </a:lstStyle>
          <a:p>
            <a:pPr>
              <a:defRPr/>
            </a:pPr>
            <a:endParaRPr lang="en-US" dirty="0"/>
          </a:p>
        </p:txBody>
      </p:sp>
      <p:sp>
        <p:nvSpPr>
          <p:cNvPr id="19460" name="Rectangle 4"/>
          <p:cNvSpPr>
            <a:spLocks noGrp="1" noChangeArrowheads="1"/>
          </p:cNvSpPr>
          <p:nvPr>
            <p:ph type="ftr" sz="quarter" idx="2"/>
          </p:nvPr>
        </p:nvSpPr>
        <p:spPr bwMode="auto">
          <a:xfrm>
            <a:off x="1" y="8772279"/>
            <a:ext cx="3012457" cy="463798"/>
          </a:xfrm>
          <a:prstGeom prst="rect">
            <a:avLst/>
          </a:prstGeom>
          <a:noFill/>
          <a:ln w="9525">
            <a:noFill/>
            <a:miter lim="800000"/>
            <a:headEnd/>
            <a:tailEnd/>
          </a:ln>
          <a:effectLst/>
        </p:spPr>
        <p:txBody>
          <a:bodyPr vert="horz" wrap="square" lIns="91898" tIns="45947" rIns="91898" bIns="45947" numCol="1" anchor="b" anchorCtr="0" compatLnSpc="1">
            <a:prstTxWarp prst="textNoShape">
              <a:avLst/>
            </a:prstTxWarp>
          </a:bodyPr>
          <a:lstStyle>
            <a:lvl1pPr defTabSz="920608">
              <a:defRPr sz="1200">
                <a:latin typeface="Times New Roman" pitchFamily="18" charset="0"/>
                <a:cs typeface="Arial" pitchFamily="34" charset="0"/>
              </a:defRPr>
            </a:lvl1pPr>
          </a:lstStyle>
          <a:p>
            <a:pPr>
              <a:defRPr/>
            </a:pPr>
            <a:endParaRPr lang="en-US" dirty="0"/>
          </a:p>
        </p:txBody>
      </p:sp>
      <p:sp>
        <p:nvSpPr>
          <p:cNvPr id="19461" name="Rectangle 5"/>
          <p:cNvSpPr>
            <a:spLocks noGrp="1" noChangeArrowheads="1"/>
          </p:cNvSpPr>
          <p:nvPr>
            <p:ph type="sldNum" sz="quarter" idx="3"/>
          </p:nvPr>
        </p:nvSpPr>
        <p:spPr bwMode="auto">
          <a:xfrm>
            <a:off x="3937618" y="8772279"/>
            <a:ext cx="3012457" cy="463798"/>
          </a:xfrm>
          <a:prstGeom prst="rect">
            <a:avLst/>
          </a:prstGeom>
          <a:noFill/>
          <a:ln w="9525">
            <a:noFill/>
            <a:miter lim="800000"/>
            <a:headEnd/>
            <a:tailEnd/>
          </a:ln>
          <a:effectLst/>
        </p:spPr>
        <p:txBody>
          <a:bodyPr vert="horz" wrap="square" lIns="91898" tIns="45947" rIns="91898" bIns="45947" numCol="1" anchor="b" anchorCtr="0" compatLnSpc="1">
            <a:prstTxWarp prst="textNoShape">
              <a:avLst/>
            </a:prstTxWarp>
          </a:bodyPr>
          <a:lstStyle>
            <a:lvl1pPr algn="r" defTabSz="920608">
              <a:defRPr sz="1200">
                <a:latin typeface="Times New Roman" pitchFamily="18" charset="0"/>
                <a:cs typeface="Arial" pitchFamily="34" charset="0"/>
              </a:defRPr>
            </a:lvl1pPr>
          </a:lstStyle>
          <a:p>
            <a:pPr>
              <a:defRPr/>
            </a:pPr>
            <a:fld id="{DCFFE9D5-422A-4F58-945A-129E18305216}" type="slidenum">
              <a:rPr lang="de-DE"/>
              <a:pPr>
                <a:defRPr/>
              </a:pPr>
              <a:t>‹#›</a:t>
            </a:fld>
            <a:endParaRPr lang="de-DE"/>
          </a:p>
        </p:txBody>
      </p:sp>
    </p:spTree>
    <p:extLst>
      <p:ext uri="{BB962C8B-B14F-4D97-AF65-F5344CB8AC3E}">
        <p14:creationId xmlns:p14="http://schemas.microsoft.com/office/powerpoint/2010/main" val="3624379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2" y="1"/>
            <a:ext cx="3017326" cy="43130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defTabSz="911085">
              <a:spcBef>
                <a:spcPct val="20000"/>
              </a:spcBef>
              <a:buFontTx/>
              <a:buChar char="•"/>
              <a:defRPr sz="1200" b="1">
                <a:latin typeface="Arial" pitchFamily="34" charset="0"/>
                <a:cs typeface="Arial" pitchFamily="34" charset="0"/>
              </a:defRPr>
            </a:lvl1pPr>
          </a:lstStyle>
          <a:p>
            <a:pPr>
              <a:defRPr/>
            </a:pPr>
            <a:endParaRPr lang="en-US" dirty="0"/>
          </a:p>
        </p:txBody>
      </p:sp>
      <p:sp>
        <p:nvSpPr>
          <p:cNvPr id="121859" name="Rectangle 3"/>
          <p:cNvSpPr>
            <a:spLocks noGrp="1" noChangeArrowheads="1"/>
          </p:cNvSpPr>
          <p:nvPr>
            <p:ph type="dt" idx="1"/>
          </p:nvPr>
        </p:nvSpPr>
        <p:spPr bwMode="auto">
          <a:xfrm>
            <a:off x="3970080" y="1"/>
            <a:ext cx="3020573" cy="43130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algn="r" defTabSz="911085">
              <a:spcBef>
                <a:spcPct val="20000"/>
              </a:spcBef>
              <a:buFontTx/>
              <a:buChar char="•"/>
              <a:defRPr sz="1200" b="1">
                <a:latin typeface="Arial" pitchFamily="34" charset="0"/>
                <a:cs typeface="Arial" pitchFamily="34"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452438" y="719138"/>
            <a:ext cx="6107112" cy="34353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51131" y="4373584"/>
            <a:ext cx="5083521" cy="4152023"/>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21862" name="Rectangle 6"/>
          <p:cNvSpPr>
            <a:spLocks noGrp="1" noChangeArrowheads="1"/>
          </p:cNvSpPr>
          <p:nvPr>
            <p:ph type="ftr" sz="quarter" idx="4"/>
          </p:nvPr>
        </p:nvSpPr>
        <p:spPr bwMode="auto">
          <a:xfrm>
            <a:off x="2" y="8742736"/>
            <a:ext cx="3017326" cy="502201"/>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defTabSz="911085">
              <a:spcBef>
                <a:spcPct val="20000"/>
              </a:spcBef>
              <a:buFontTx/>
              <a:buChar char="•"/>
              <a:defRPr sz="1200" b="1">
                <a:latin typeface="Arial" pitchFamily="34" charset="0"/>
                <a:cs typeface="Arial" pitchFamily="34" charset="0"/>
              </a:defRPr>
            </a:lvl1pPr>
          </a:lstStyle>
          <a:p>
            <a:pPr>
              <a:defRPr/>
            </a:pPr>
            <a:endParaRPr lang="en-US" dirty="0"/>
          </a:p>
        </p:txBody>
      </p:sp>
      <p:sp>
        <p:nvSpPr>
          <p:cNvPr id="121863" name="Rectangle 7"/>
          <p:cNvSpPr>
            <a:spLocks noGrp="1" noChangeArrowheads="1"/>
          </p:cNvSpPr>
          <p:nvPr>
            <p:ph type="sldNum" sz="quarter" idx="5"/>
          </p:nvPr>
        </p:nvSpPr>
        <p:spPr bwMode="auto">
          <a:xfrm>
            <a:off x="3970080" y="8742736"/>
            <a:ext cx="3020573" cy="502201"/>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algn="r" defTabSz="911085">
              <a:spcBef>
                <a:spcPct val="20000"/>
              </a:spcBef>
              <a:buFontTx/>
              <a:buChar char="•"/>
              <a:defRPr sz="1200" b="1">
                <a:latin typeface="Arial" pitchFamily="34" charset="0"/>
                <a:cs typeface="Arial" pitchFamily="34" charset="0"/>
              </a:defRPr>
            </a:lvl1pPr>
          </a:lstStyle>
          <a:p>
            <a:pPr>
              <a:defRPr/>
            </a:pPr>
            <a:fld id="{EAF0DA8E-9835-4ACE-8D43-D6D148B5C16B}" type="slidenum">
              <a:rPr lang="de-DE"/>
              <a:pPr>
                <a:defRPr/>
              </a:pPr>
              <a:t>‹#›</a:t>
            </a:fld>
            <a:endParaRPr lang="de-DE"/>
          </a:p>
        </p:txBody>
      </p:sp>
    </p:spTree>
    <p:extLst>
      <p:ext uri="{BB962C8B-B14F-4D97-AF65-F5344CB8AC3E}">
        <p14:creationId xmlns:p14="http://schemas.microsoft.com/office/powerpoint/2010/main" val="3941283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42892"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685783"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28675"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371566"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14458"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0310" indent="-340310" algn="just">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86187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0310" indent="-340310" algn="just">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384229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EAF0DA8E-9835-4ACE-8D43-D6D148B5C16B}" type="slidenum">
              <a:rPr lang="de-DE" smtClean="0"/>
              <a:pPr>
                <a:defRPr/>
              </a:pPr>
              <a:t>12</a:t>
            </a:fld>
            <a:endParaRPr lang="de-DE"/>
          </a:p>
        </p:txBody>
      </p:sp>
    </p:spTree>
    <p:extLst>
      <p:ext uri="{BB962C8B-B14F-4D97-AF65-F5344CB8AC3E}">
        <p14:creationId xmlns:p14="http://schemas.microsoft.com/office/powerpoint/2010/main" val="394532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0310" indent="-340310" algn="just">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392772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F0DA8E-9835-4ACE-8D43-D6D148B5C16B}" type="slidenum">
              <a:rPr lang="de-DE" smtClean="0"/>
              <a:pPr>
                <a:defRPr/>
              </a:pPr>
              <a:t>32</a:t>
            </a:fld>
            <a:endParaRPr lang="de-DE"/>
          </a:p>
        </p:txBody>
      </p:sp>
    </p:spTree>
    <p:extLst>
      <p:ext uri="{BB962C8B-B14F-4D97-AF65-F5344CB8AC3E}">
        <p14:creationId xmlns:p14="http://schemas.microsoft.com/office/powerpoint/2010/main" val="2034645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standard">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289" y="4279701"/>
            <a:ext cx="1877711" cy="425352"/>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4461" y="144001"/>
            <a:ext cx="8856000" cy="3612141"/>
          </a:xfrm>
          <a:prstGeom prst="rect">
            <a:avLst/>
          </a:prstGeom>
        </p:spPr>
      </p:pic>
      <p:sp>
        <p:nvSpPr>
          <p:cNvPr id="16" name="Rectangle 12"/>
          <p:cNvSpPr>
            <a:spLocks noGrp="1" noChangeArrowheads="1"/>
          </p:cNvSpPr>
          <p:nvPr>
            <p:ph type="ctrTitle" sz="quarter" hasCustomPrompt="1"/>
          </p:nvPr>
        </p:nvSpPr>
        <p:spPr>
          <a:xfrm>
            <a:off x="414432" y="3959170"/>
            <a:ext cx="6582981" cy="320531"/>
          </a:xfrm>
        </p:spPr>
        <p:txBody>
          <a:bodyPr anchor="t" anchorCtr="0"/>
          <a:lstStyle>
            <a:lvl1pPr>
              <a:lnSpc>
                <a:spcPct val="100000"/>
              </a:lnSpc>
              <a:spcBef>
                <a:spcPct val="50000"/>
              </a:spcBef>
              <a:tabLst/>
              <a:defRPr sz="1800">
                <a:solidFill>
                  <a:schemeClr val="tx1"/>
                </a:solidFill>
              </a:defRPr>
            </a:lvl1pPr>
          </a:lstStyle>
          <a:p>
            <a:r>
              <a:rPr lang="en-GB" noProof="0" dirty="0"/>
              <a:t>Document master title style</a:t>
            </a:r>
          </a:p>
        </p:txBody>
      </p:sp>
      <p:sp>
        <p:nvSpPr>
          <p:cNvPr id="11" name="Textplatzhalter 10"/>
          <p:cNvSpPr>
            <a:spLocks noGrp="1"/>
          </p:cNvSpPr>
          <p:nvPr>
            <p:ph type="body" sz="quarter" idx="10" hasCustomPrompt="1"/>
          </p:nvPr>
        </p:nvSpPr>
        <p:spPr>
          <a:xfrm>
            <a:off x="431999" y="4711500"/>
            <a:ext cx="4966698" cy="263887"/>
          </a:xfrm>
        </p:spPr>
        <p:txBody>
          <a:bodyPr anchor="t"/>
          <a:lstStyle>
            <a:lvl1pPr>
              <a:spcBef>
                <a:spcPts val="0"/>
              </a:spcBef>
              <a:defRPr sz="900" baseline="0">
                <a:solidFill>
                  <a:schemeClr val="tx1"/>
                </a:solidFill>
              </a:defRPr>
            </a:lvl1pPr>
          </a:lstStyle>
          <a:p>
            <a:pPr lvl="0"/>
            <a:r>
              <a:rPr lang="de-DE" dirty="0" err="1"/>
              <a:t>Confidentiality</a:t>
            </a:r>
            <a:r>
              <a:rPr lang="de-DE" dirty="0"/>
              <a:t> </a:t>
            </a:r>
            <a:r>
              <a:rPr lang="de-DE" dirty="0" err="1"/>
              <a:t>notes</a:t>
            </a:r>
            <a:endParaRPr lang="de-DE" dirty="0"/>
          </a:p>
          <a:p>
            <a:pPr lvl="0"/>
            <a:r>
              <a:rPr lang="de-DE" dirty="0"/>
              <a:t>Date / </a:t>
            </a:r>
            <a:r>
              <a:rPr lang="de-DE" dirty="0" err="1"/>
              <a:t>place</a:t>
            </a:r>
            <a:endParaRPr lang="de-DE" dirty="0"/>
          </a:p>
        </p:txBody>
      </p:sp>
      <p:pic>
        <p:nvPicPr>
          <p:cNvPr id="5" name="Picture 4" descr="Shape, circle&#10;&#10;Description automatically generated">
            <a:extLst>
              <a:ext uri="{FF2B5EF4-FFF2-40B4-BE49-F238E27FC236}">
                <a16:creationId xmlns:a16="http://schemas.microsoft.com/office/drawing/2014/main" id="{D94E5094-1239-2C4A-AA74-F4787A8011FE}"/>
              </a:ext>
            </a:extLst>
          </p:cNvPr>
          <p:cNvPicPr>
            <a:picLocks noChangeAspect="1"/>
          </p:cNvPicPr>
          <p:nvPr userDrawn="1"/>
        </p:nvPicPr>
        <p:blipFill>
          <a:blip r:embed="rId4"/>
          <a:stretch>
            <a:fillRect/>
          </a:stretch>
        </p:blipFill>
        <p:spPr>
          <a:xfrm>
            <a:off x="8712000" y="4711500"/>
            <a:ext cx="381000" cy="368300"/>
          </a:xfrm>
          <a:prstGeom prst="rect">
            <a:avLst/>
          </a:prstGeom>
        </p:spPr>
      </p:pic>
    </p:spTree>
    <p:extLst>
      <p:ext uri="{BB962C8B-B14F-4D97-AF65-F5344CB8AC3E}">
        <p14:creationId xmlns:p14="http://schemas.microsoft.com/office/powerpoint/2010/main" val="24784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01">
    <p:spTree>
      <p:nvGrpSpPr>
        <p:cNvPr id="1" name=""/>
        <p:cNvGrpSpPr/>
        <p:nvPr/>
      </p:nvGrpSpPr>
      <p:grpSpPr>
        <a:xfrm>
          <a:off x="0" y="0"/>
          <a:ext cx="0" cy="0"/>
          <a:chOff x="0" y="0"/>
          <a:chExt cx="0" cy="0"/>
        </a:xfrm>
      </p:grpSpPr>
      <p:pic>
        <p:nvPicPr>
          <p:cNvPr id="2" name="Grafik 1"/>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44000" y="143550"/>
            <a:ext cx="8856000" cy="4856400"/>
          </a:xfrm>
          <a:prstGeom prst="rect">
            <a:avLst/>
          </a:prstGeom>
        </p:spPr>
      </p:pic>
      <p:sp>
        <p:nvSpPr>
          <p:cNvPr id="6" name="Rectangle 2"/>
          <p:cNvSpPr>
            <a:spLocks noGrp="1" noChangeArrowheads="1"/>
          </p:cNvSpPr>
          <p:nvPr>
            <p:ph type="title" hasCustomPrompt="1"/>
          </p:nvPr>
        </p:nvSpPr>
        <p:spPr bwMode="auto">
          <a:xfrm>
            <a:off x="860437" y="1097810"/>
            <a:ext cx="3468553" cy="346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000" baseline="0">
                <a:solidFill>
                  <a:schemeClr val="bg1"/>
                </a:solidFill>
                <a:latin typeface="Arial Black" panose="020B0A04020102020204" pitchFamily="34" charset="0"/>
              </a:defRPr>
            </a:lvl1pPr>
          </a:lstStyle>
          <a:p>
            <a:pPr lvl="0"/>
            <a:r>
              <a:rPr lang="en-GB" noProof="0" dirty="0"/>
              <a:t>Divider text here</a:t>
            </a:r>
          </a:p>
        </p:txBody>
      </p:sp>
      <p:sp>
        <p:nvSpPr>
          <p:cNvPr id="8" name="Textplatzhalter 9"/>
          <p:cNvSpPr>
            <a:spLocks noGrp="1"/>
          </p:cNvSpPr>
          <p:nvPr>
            <p:ph type="body" sz="quarter" idx="10" hasCustomPrompt="1"/>
          </p:nvPr>
        </p:nvSpPr>
        <p:spPr>
          <a:xfrm>
            <a:off x="860437" y="1474996"/>
            <a:ext cx="3468553" cy="620504"/>
          </a:xfrm>
        </p:spPr>
        <p:txBody>
          <a:bodyPr/>
          <a:lstStyle>
            <a:lvl1pPr marL="0" indent="0">
              <a:defRPr sz="800">
                <a:solidFill>
                  <a:schemeClr val="bg1"/>
                </a:solidFill>
                <a:latin typeface="Arial" panose="020B0604020202020204" pitchFamily="34" charset="0"/>
                <a:cs typeface="Arial" panose="020B0604020202020204" pitchFamily="34" charset="0"/>
              </a:defRPr>
            </a:lvl1pPr>
            <a:lvl2pPr>
              <a:buClr>
                <a:srgbClr val="DA2131"/>
              </a:buClr>
              <a:defRPr sz="800" baseline="0">
                <a:solidFill>
                  <a:schemeClr val="tx1"/>
                </a:solidFill>
                <a:latin typeface="Arial" panose="020B0604020202020204" pitchFamily="34" charset="0"/>
                <a:cs typeface="Arial" panose="020B0604020202020204" pitchFamily="34" charset="0"/>
              </a:defRPr>
            </a:lvl2pPr>
            <a:lvl3pPr>
              <a:defRPr sz="800">
                <a:solidFill>
                  <a:schemeClr val="tx1"/>
                </a:solidFill>
                <a:latin typeface="Arial" panose="020B0604020202020204" pitchFamily="34" charset="0"/>
                <a:cs typeface="Arial" panose="020B0604020202020204" pitchFamily="34" charset="0"/>
              </a:defRPr>
            </a:lvl3pPr>
            <a:lvl4pPr marL="1609685" indent="-23813">
              <a:buNone/>
              <a:defRPr sz="800">
                <a:solidFill>
                  <a:schemeClr val="tx1"/>
                </a:solidFill>
                <a:latin typeface="Arial" panose="020B0604020202020204" pitchFamily="34" charset="0"/>
                <a:cs typeface="Arial" panose="020B0604020202020204" pitchFamily="34" charset="0"/>
              </a:defRPr>
            </a:lvl4pPr>
            <a:lvl5pPr>
              <a:buClr>
                <a:srgbClr val="DA2128"/>
              </a:buClr>
              <a:defRPr sz="800">
                <a:solidFill>
                  <a:schemeClr val="tx1"/>
                </a:solidFill>
                <a:latin typeface="Arial" panose="020B0604020202020204" pitchFamily="34" charset="0"/>
                <a:cs typeface="Arial" panose="020B0604020202020204" pitchFamily="34" charset="0"/>
              </a:defRPr>
            </a:lvl5pPr>
            <a:lvl6pPr marL="0" indent="0">
              <a:buFontTx/>
              <a:buNone/>
              <a:defRPr sz="800">
                <a:solidFill>
                  <a:schemeClr val="tx1"/>
                </a:solidFill>
                <a:latin typeface="Arial" panose="020B0604020202020204" pitchFamily="34" charset="0"/>
                <a:cs typeface="Arial" panose="020B0604020202020204" pitchFamily="34" charset="0"/>
              </a:defRPr>
            </a:lvl6pPr>
          </a:lstStyle>
          <a:p>
            <a:pPr lvl="0"/>
            <a:r>
              <a:rPr lang="en-GB" noProof="0" dirty="0"/>
              <a:t>Master text style</a:t>
            </a:r>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5948" y="294350"/>
            <a:ext cx="1204219" cy="272787"/>
          </a:xfrm>
          <a:prstGeom prst="rect">
            <a:avLst/>
          </a:prstGeom>
        </p:spPr>
      </p:pic>
    </p:spTree>
    <p:extLst>
      <p:ext uri="{BB962C8B-B14F-4D97-AF65-F5344CB8AC3E}">
        <p14:creationId xmlns:p14="http://schemas.microsoft.com/office/powerpoint/2010/main" val="380065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02">
    <p:spTree>
      <p:nvGrpSpPr>
        <p:cNvPr id="1" name=""/>
        <p:cNvGrpSpPr/>
        <p:nvPr/>
      </p:nvGrpSpPr>
      <p:grpSpPr>
        <a:xfrm>
          <a:off x="0" y="0"/>
          <a:ext cx="0" cy="0"/>
          <a:chOff x="0" y="0"/>
          <a:chExt cx="0" cy="0"/>
        </a:xfrm>
      </p:grpSpPr>
      <p:pic>
        <p:nvPicPr>
          <p:cNvPr id="7" name="Grafik 6"/>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44000" y="144000"/>
            <a:ext cx="8856000" cy="4856400"/>
          </a:xfrm>
          <a:prstGeom prst="rect">
            <a:avLst/>
          </a:prstGeom>
        </p:spPr>
      </p:pic>
      <p:sp>
        <p:nvSpPr>
          <p:cNvPr id="6" name="Rectangle 2"/>
          <p:cNvSpPr>
            <a:spLocks noGrp="1" noChangeArrowheads="1"/>
          </p:cNvSpPr>
          <p:nvPr>
            <p:ph type="title" hasCustomPrompt="1"/>
          </p:nvPr>
        </p:nvSpPr>
        <p:spPr bwMode="auto">
          <a:xfrm>
            <a:off x="860437" y="1097810"/>
            <a:ext cx="3468553" cy="346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000" baseline="0">
                <a:solidFill>
                  <a:schemeClr val="bg1"/>
                </a:solidFill>
                <a:latin typeface="Arial Black" panose="020B0A04020102020204" pitchFamily="34" charset="0"/>
              </a:defRPr>
            </a:lvl1pPr>
          </a:lstStyle>
          <a:p>
            <a:pPr lvl="0"/>
            <a:r>
              <a:rPr lang="en-GB" noProof="0" dirty="0"/>
              <a:t>Divider text here</a:t>
            </a:r>
          </a:p>
        </p:txBody>
      </p:sp>
      <p:sp>
        <p:nvSpPr>
          <p:cNvPr id="8" name="Textplatzhalter 9"/>
          <p:cNvSpPr>
            <a:spLocks noGrp="1"/>
          </p:cNvSpPr>
          <p:nvPr>
            <p:ph type="body" sz="quarter" idx="10" hasCustomPrompt="1"/>
          </p:nvPr>
        </p:nvSpPr>
        <p:spPr>
          <a:xfrm>
            <a:off x="860437" y="1474996"/>
            <a:ext cx="3468553" cy="620504"/>
          </a:xfrm>
        </p:spPr>
        <p:txBody>
          <a:bodyPr/>
          <a:lstStyle>
            <a:lvl1pPr marL="0" indent="0">
              <a:defRPr sz="800">
                <a:solidFill>
                  <a:schemeClr val="bg1"/>
                </a:solidFill>
                <a:latin typeface="Arial" panose="020B0604020202020204" pitchFamily="34" charset="0"/>
                <a:cs typeface="Arial" panose="020B0604020202020204" pitchFamily="34" charset="0"/>
              </a:defRPr>
            </a:lvl1pPr>
            <a:lvl2pPr>
              <a:buClr>
                <a:srgbClr val="DA2131"/>
              </a:buClr>
              <a:defRPr sz="800" baseline="0">
                <a:solidFill>
                  <a:schemeClr val="tx1"/>
                </a:solidFill>
                <a:latin typeface="Arial" panose="020B0604020202020204" pitchFamily="34" charset="0"/>
                <a:cs typeface="Arial" panose="020B0604020202020204" pitchFamily="34" charset="0"/>
              </a:defRPr>
            </a:lvl2pPr>
            <a:lvl3pPr>
              <a:defRPr sz="800">
                <a:solidFill>
                  <a:schemeClr val="tx1"/>
                </a:solidFill>
                <a:latin typeface="Arial" panose="020B0604020202020204" pitchFamily="34" charset="0"/>
                <a:cs typeface="Arial" panose="020B0604020202020204" pitchFamily="34" charset="0"/>
              </a:defRPr>
            </a:lvl3pPr>
            <a:lvl4pPr marL="1609685" indent="-23813">
              <a:buNone/>
              <a:defRPr sz="800">
                <a:solidFill>
                  <a:schemeClr val="tx1"/>
                </a:solidFill>
                <a:latin typeface="Arial" panose="020B0604020202020204" pitchFamily="34" charset="0"/>
                <a:cs typeface="Arial" panose="020B0604020202020204" pitchFamily="34" charset="0"/>
              </a:defRPr>
            </a:lvl4pPr>
            <a:lvl5pPr>
              <a:buClr>
                <a:srgbClr val="DA2128"/>
              </a:buClr>
              <a:defRPr sz="800">
                <a:solidFill>
                  <a:schemeClr val="tx1"/>
                </a:solidFill>
                <a:latin typeface="Arial" panose="020B0604020202020204" pitchFamily="34" charset="0"/>
                <a:cs typeface="Arial" panose="020B0604020202020204" pitchFamily="34" charset="0"/>
              </a:defRPr>
            </a:lvl5pPr>
            <a:lvl6pPr marL="0" indent="0">
              <a:buFontTx/>
              <a:buNone/>
              <a:defRPr sz="800">
                <a:solidFill>
                  <a:schemeClr val="tx1"/>
                </a:solidFill>
                <a:latin typeface="Arial" panose="020B0604020202020204" pitchFamily="34" charset="0"/>
                <a:cs typeface="Arial" panose="020B0604020202020204" pitchFamily="34" charset="0"/>
              </a:defRPr>
            </a:lvl6pPr>
          </a:lstStyle>
          <a:p>
            <a:pPr lvl="0"/>
            <a:r>
              <a:rPr lang="en-GB" noProof="0" dirty="0"/>
              <a:t>Master text style</a:t>
            </a:r>
          </a:p>
        </p:txBody>
      </p:sp>
      <p:pic>
        <p:nvPicPr>
          <p:cNvPr id="11" name="Grafik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5948" y="294350"/>
            <a:ext cx="1204219" cy="272787"/>
          </a:xfrm>
          <a:prstGeom prst="rect">
            <a:avLst/>
          </a:prstGeom>
        </p:spPr>
      </p:pic>
    </p:spTree>
    <p:extLst>
      <p:ext uri="{BB962C8B-B14F-4D97-AF65-F5344CB8AC3E}">
        <p14:creationId xmlns:p14="http://schemas.microsoft.com/office/powerpoint/2010/main" val="9070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03">
    <p:spTree>
      <p:nvGrpSpPr>
        <p:cNvPr id="1" name=""/>
        <p:cNvGrpSpPr/>
        <p:nvPr/>
      </p:nvGrpSpPr>
      <p:grpSpPr>
        <a:xfrm>
          <a:off x="0" y="0"/>
          <a:ext cx="0" cy="0"/>
          <a:chOff x="0" y="0"/>
          <a:chExt cx="0" cy="0"/>
        </a:xfrm>
      </p:grpSpPr>
      <p:pic>
        <p:nvPicPr>
          <p:cNvPr id="7" name="Grafik 6"/>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42875" y="144000"/>
            <a:ext cx="8856000" cy="4856400"/>
          </a:xfrm>
          <a:prstGeom prst="rect">
            <a:avLst/>
          </a:prstGeom>
        </p:spPr>
      </p:pic>
      <p:sp>
        <p:nvSpPr>
          <p:cNvPr id="6" name="Rectangle 2"/>
          <p:cNvSpPr>
            <a:spLocks noGrp="1" noChangeArrowheads="1"/>
          </p:cNvSpPr>
          <p:nvPr>
            <p:ph type="title" hasCustomPrompt="1"/>
          </p:nvPr>
        </p:nvSpPr>
        <p:spPr bwMode="auto">
          <a:xfrm>
            <a:off x="860437" y="1097810"/>
            <a:ext cx="3468553" cy="346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000" baseline="0">
                <a:solidFill>
                  <a:schemeClr val="bg1"/>
                </a:solidFill>
                <a:latin typeface="Arial Black" panose="020B0A04020102020204" pitchFamily="34" charset="0"/>
              </a:defRPr>
            </a:lvl1pPr>
          </a:lstStyle>
          <a:p>
            <a:pPr lvl="0"/>
            <a:r>
              <a:rPr lang="en-GB" noProof="0" dirty="0"/>
              <a:t>Divider text here</a:t>
            </a:r>
          </a:p>
        </p:txBody>
      </p:sp>
      <p:sp>
        <p:nvSpPr>
          <p:cNvPr id="8" name="Textplatzhalter 9"/>
          <p:cNvSpPr>
            <a:spLocks noGrp="1"/>
          </p:cNvSpPr>
          <p:nvPr>
            <p:ph type="body" sz="quarter" idx="10" hasCustomPrompt="1"/>
          </p:nvPr>
        </p:nvSpPr>
        <p:spPr>
          <a:xfrm>
            <a:off x="860437" y="1474996"/>
            <a:ext cx="3468553" cy="620504"/>
          </a:xfrm>
        </p:spPr>
        <p:txBody>
          <a:bodyPr/>
          <a:lstStyle>
            <a:lvl1pPr marL="0" indent="0">
              <a:defRPr sz="800">
                <a:solidFill>
                  <a:schemeClr val="bg1"/>
                </a:solidFill>
                <a:latin typeface="Arial" panose="020B0604020202020204" pitchFamily="34" charset="0"/>
                <a:cs typeface="Arial" panose="020B0604020202020204" pitchFamily="34" charset="0"/>
              </a:defRPr>
            </a:lvl1pPr>
            <a:lvl2pPr>
              <a:buClr>
                <a:srgbClr val="DA2131"/>
              </a:buClr>
              <a:defRPr sz="800" baseline="0">
                <a:solidFill>
                  <a:schemeClr val="tx1"/>
                </a:solidFill>
                <a:latin typeface="Arial" panose="020B0604020202020204" pitchFamily="34" charset="0"/>
                <a:cs typeface="Arial" panose="020B0604020202020204" pitchFamily="34" charset="0"/>
              </a:defRPr>
            </a:lvl2pPr>
            <a:lvl3pPr>
              <a:defRPr sz="800">
                <a:solidFill>
                  <a:schemeClr val="tx1"/>
                </a:solidFill>
                <a:latin typeface="Arial" panose="020B0604020202020204" pitchFamily="34" charset="0"/>
                <a:cs typeface="Arial" panose="020B0604020202020204" pitchFamily="34" charset="0"/>
              </a:defRPr>
            </a:lvl3pPr>
            <a:lvl4pPr marL="1609685" indent="-23813">
              <a:buNone/>
              <a:defRPr sz="800">
                <a:solidFill>
                  <a:schemeClr val="tx1"/>
                </a:solidFill>
                <a:latin typeface="Arial" panose="020B0604020202020204" pitchFamily="34" charset="0"/>
                <a:cs typeface="Arial" panose="020B0604020202020204" pitchFamily="34" charset="0"/>
              </a:defRPr>
            </a:lvl4pPr>
            <a:lvl5pPr>
              <a:buClr>
                <a:srgbClr val="DA2128"/>
              </a:buClr>
              <a:defRPr sz="800">
                <a:solidFill>
                  <a:schemeClr val="tx1"/>
                </a:solidFill>
                <a:latin typeface="Arial" panose="020B0604020202020204" pitchFamily="34" charset="0"/>
                <a:cs typeface="Arial" panose="020B0604020202020204" pitchFamily="34" charset="0"/>
              </a:defRPr>
            </a:lvl5pPr>
            <a:lvl6pPr marL="0" indent="0">
              <a:buFontTx/>
              <a:buNone/>
              <a:defRPr sz="800">
                <a:solidFill>
                  <a:schemeClr val="tx1"/>
                </a:solidFill>
                <a:latin typeface="Arial" panose="020B0604020202020204" pitchFamily="34" charset="0"/>
                <a:cs typeface="Arial" panose="020B0604020202020204" pitchFamily="34" charset="0"/>
              </a:defRPr>
            </a:lvl6pPr>
          </a:lstStyle>
          <a:p>
            <a:pPr lvl="0"/>
            <a:r>
              <a:rPr lang="en-GB" noProof="0" dirty="0"/>
              <a:t>Master text style</a:t>
            </a:r>
          </a:p>
        </p:txBody>
      </p:sp>
      <p:pic>
        <p:nvPicPr>
          <p:cNvPr id="11" name="Grafik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5948" y="294350"/>
            <a:ext cx="1204219" cy="272787"/>
          </a:xfrm>
          <a:prstGeom prst="rect">
            <a:avLst/>
          </a:prstGeom>
        </p:spPr>
      </p:pic>
    </p:spTree>
    <p:extLst>
      <p:ext uri="{BB962C8B-B14F-4D97-AF65-F5344CB8AC3E}">
        <p14:creationId xmlns:p14="http://schemas.microsoft.com/office/powerpoint/2010/main" val="2686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ag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771" y="1918499"/>
            <a:ext cx="3512458" cy="795664"/>
          </a:xfrm>
          <a:prstGeom prst="rect">
            <a:avLst/>
          </a:prstGeom>
        </p:spPr>
      </p:pic>
      <p:sp>
        <p:nvSpPr>
          <p:cNvPr id="8" name="Rectangle 3"/>
          <p:cNvSpPr>
            <a:spLocks noChangeArrowheads="1"/>
          </p:cNvSpPr>
          <p:nvPr userDrawn="1"/>
        </p:nvSpPr>
        <p:spPr bwMode="auto">
          <a:xfrm>
            <a:off x="338239" y="4172391"/>
            <a:ext cx="8427072" cy="487059"/>
          </a:xfrm>
          <a:prstGeom prst="rect">
            <a:avLst/>
          </a:prstGeom>
          <a:noFill/>
          <a:ln w="9525">
            <a:noFill/>
            <a:miter lim="800000"/>
            <a:headEnd/>
            <a:tailEnd/>
          </a:ln>
        </p:spPr>
        <p:txBody>
          <a:bodyPr wrap="square" lIns="0" tIns="0" rIns="0" bIns="0" anchor="t">
            <a:noAutofit/>
          </a:bodyPr>
          <a:lstStyle/>
          <a:p>
            <a:pPr eaLnBrk="0" hangingPunct="0">
              <a:spcAft>
                <a:spcPct val="0"/>
              </a:spcAft>
              <a:buClrTx/>
              <a:buFontTx/>
              <a:buNone/>
            </a:pPr>
            <a:endParaRPr lang="en-US" sz="600" b="1" dirty="0">
              <a:solidFill>
                <a:schemeClr val="tx1">
                  <a:lumMod val="50000"/>
                  <a:lumOff val="50000"/>
                </a:schemeClr>
              </a:solidFill>
              <a:latin typeface="Arial" panose="020B0604020202020204" pitchFamily="34" charset="0"/>
              <a:cs typeface="Arial" panose="020B0604020202020204" pitchFamily="34" charset="0"/>
            </a:endParaRPr>
          </a:p>
          <a:p>
            <a:pPr eaLnBrk="0" hangingPunct="0">
              <a:spcAft>
                <a:spcPct val="0"/>
              </a:spcAft>
              <a:buClrTx/>
              <a:buFontTx/>
              <a:buNone/>
            </a:pPr>
            <a:r>
              <a:rPr lang="en-US" sz="600" b="1" dirty="0">
                <a:solidFill>
                  <a:schemeClr val="tx1">
                    <a:lumMod val="50000"/>
                    <a:lumOff val="50000"/>
                  </a:schemeClr>
                </a:solidFill>
                <a:latin typeface="Arial" panose="020B0604020202020204" pitchFamily="34" charset="0"/>
                <a:cs typeface="Arial" panose="020B0604020202020204" pitchFamily="34" charset="0"/>
              </a:rPr>
              <a:t>© Motherson</a:t>
            </a:r>
          </a:p>
          <a:p>
            <a:pPr eaLnBrk="0" hangingPunct="0"/>
            <a:r>
              <a:rPr lang="en-US" sz="600" dirty="0">
                <a:solidFill>
                  <a:schemeClr val="tx1">
                    <a:lumMod val="50000"/>
                    <a:lumOff val="50000"/>
                  </a:schemeClr>
                </a:solidFill>
                <a:latin typeface="Arial" panose="020B0604020202020204" pitchFamily="34" charset="0"/>
                <a:cs typeface="Arial" panose="020B0604020202020204" pitchFamily="34" charset="0"/>
              </a:rPr>
              <a:t>All rights reserved by Motherson and/or its affiliated companies. Any commercial use hereof, especially any transfer and/or copying hereof, is prohibited without the prior written consent of Motherson and/or its affiliated companies. In case of transfer of information containing know-how for which copyright or any other intellectual property right protection may be afforded, Motherson and/or its affiliated companies reserve all rights to any such grant of copyright protection and/or grant of intellectual property right protection.</a:t>
            </a:r>
          </a:p>
        </p:txBody>
      </p:sp>
      <p:sp>
        <p:nvSpPr>
          <p:cNvPr id="11" name="Textplatzhalter 3"/>
          <p:cNvSpPr>
            <a:spLocks noGrp="1"/>
          </p:cNvSpPr>
          <p:nvPr>
            <p:ph type="body" sz="quarter" idx="10"/>
          </p:nvPr>
        </p:nvSpPr>
        <p:spPr>
          <a:xfrm>
            <a:off x="349252" y="4743452"/>
            <a:ext cx="8426451" cy="247650"/>
          </a:xfrm>
        </p:spPr>
        <p:txBody>
          <a:bodyPr/>
          <a:lstStyle>
            <a:lvl1pPr>
              <a:defRPr lang="de-DE" sz="600" kern="1200" dirty="0">
                <a:solidFill>
                  <a:schemeClr val="tx1">
                    <a:lumMod val="50000"/>
                    <a:lumOff val="50000"/>
                  </a:schemeClr>
                </a:solidFill>
                <a:latin typeface="Arial" panose="020B0604020202020204" pitchFamily="34" charset="0"/>
                <a:ea typeface="+mn-ea"/>
                <a:cs typeface="Arial" panose="020B0604020202020204" pitchFamily="34" charset="0"/>
              </a:defRPr>
            </a:lvl1pPr>
          </a:lstStyle>
          <a:p>
            <a:pPr lvl="0"/>
            <a:r>
              <a:rPr lang="de-DE" dirty="0"/>
              <a:t>Textmasterformat bearbeiten</a:t>
            </a:r>
          </a:p>
        </p:txBody>
      </p:sp>
    </p:spTree>
    <p:extLst>
      <p:ext uri="{BB962C8B-B14F-4D97-AF65-F5344CB8AC3E}">
        <p14:creationId xmlns:p14="http://schemas.microsoft.com/office/powerpoint/2010/main" val="33892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End page Thank you">
    <p:spTree>
      <p:nvGrpSpPr>
        <p:cNvPr id="1" name=""/>
        <p:cNvGrpSpPr/>
        <p:nvPr/>
      </p:nvGrpSpPr>
      <p:grpSpPr>
        <a:xfrm>
          <a:off x="0" y="0"/>
          <a:ext cx="0" cy="0"/>
          <a:chOff x="0" y="0"/>
          <a:chExt cx="0" cy="0"/>
        </a:xfrm>
      </p:grpSpPr>
      <p:sp>
        <p:nvSpPr>
          <p:cNvPr id="6" name="Rectangle 3"/>
          <p:cNvSpPr txBox="1"/>
          <p:nvPr userDrawn="1"/>
        </p:nvSpPr>
        <p:spPr>
          <a:xfrm>
            <a:off x="813343" y="4377571"/>
            <a:ext cx="7517314"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defRPr sz="700" b="1">
                <a:solidFill>
                  <a:srgbClr val="A7A7A7"/>
                </a:solidFill>
              </a:defRPr>
            </a:pPr>
            <a:endParaRPr b="0" dirty="0"/>
          </a:p>
        </p:txBody>
      </p:sp>
      <p:sp>
        <p:nvSpPr>
          <p:cNvPr id="9" name="Textfeld 2"/>
          <p:cNvSpPr txBox="1"/>
          <p:nvPr userDrawn="1"/>
        </p:nvSpPr>
        <p:spPr>
          <a:xfrm>
            <a:off x="3470102" y="2793123"/>
            <a:ext cx="2203797"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800">
                <a:latin typeface="Arial Black"/>
                <a:ea typeface="Arial Black"/>
                <a:cs typeface="Arial Black"/>
                <a:sym typeface="Arial Black"/>
              </a:defRPr>
            </a:pPr>
            <a:r>
              <a:rPr dirty="0">
                <a:solidFill>
                  <a:schemeClr val="tx1"/>
                </a:solidFill>
              </a:rPr>
              <a:t>Thank you</a:t>
            </a:r>
            <a:r>
              <a:rPr dirty="0">
                <a:solidFill>
                  <a:schemeClr val="accent1"/>
                </a:solidFill>
                <a:latin typeface="Bauhaus 93"/>
                <a:ea typeface="Bauhaus 93"/>
                <a:cs typeface="Bauhaus 93"/>
                <a:sym typeface="Bauhaus 93"/>
              </a:rPr>
              <a:t>.</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8184" y="1013756"/>
            <a:ext cx="1107633" cy="1470960"/>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0102" y="4867061"/>
            <a:ext cx="2203797" cy="177773"/>
          </a:xfrm>
          <a:prstGeom prst="rect">
            <a:avLst/>
          </a:prstGeom>
        </p:spPr>
      </p:pic>
      <p:sp>
        <p:nvSpPr>
          <p:cNvPr id="2" name="Rectangle 1">
            <a:extLst>
              <a:ext uri="{FF2B5EF4-FFF2-40B4-BE49-F238E27FC236}">
                <a16:creationId xmlns:a16="http://schemas.microsoft.com/office/drawing/2014/main" id="{C26E31E4-08EA-A54B-98DD-C79A2C59DF5E}"/>
              </a:ext>
            </a:extLst>
          </p:cNvPr>
          <p:cNvSpPr/>
          <p:nvPr userDrawn="1"/>
        </p:nvSpPr>
        <p:spPr>
          <a:xfrm>
            <a:off x="389399" y="3605778"/>
            <a:ext cx="8754601" cy="1200329"/>
          </a:xfrm>
          <a:prstGeom prst="rect">
            <a:avLst/>
          </a:prstGeom>
        </p:spPr>
        <p:txBody>
          <a:bodyPr wrap="square">
            <a:spAutoFit/>
          </a:bodyPr>
          <a:lstStyle/>
          <a:p>
            <a:r>
              <a:rPr lang="en-IN" sz="800" b="1" i="0" u="none" strike="noStrike" dirty="0">
                <a:solidFill>
                  <a:schemeClr val="tx1">
                    <a:lumMod val="50000"/>
                    <a:lumOff val="50000"/>
                  </a:schemeClr>
                </a:solidFill>
                <a:effectLst/>
                <a:latin typeface="Arial" panose="020B0604020202020204" pitchFamily="34" charset="0"/>
              </a:rPr>
              <a:t>Safe </a:t>
            </a:r>
            <a:r>
              <a:rPr lang="en-IN" sz="800" b="1" i="0" u="none" strike="noStrike" dirty="0" err="1">
                <a:solidFill>
                  <a:schemeClr val="tx1">
                    <a:lumMod val="50000"/>
                    <a:lumOff val="50000"/>
                  </a:schemeClr>
                </a:solidFill>
                <a:effectLst/>
                <a:latin typeface="Arial" panose="020B0604020202020204" pitchFamily="34" charset="0"/>
              </a:rPr>
              <a:t>harbor</a:t>
            </a:r>
            <a:r>
              <a:rPr lang="en-IN" sz="800" b="1" i="0" u="none" strike="noStrike" dirty="0">
                <a:solidFill>
                  <a:schemeClr val="tx1">
                    <a:lumMod val="50000"/>
                    <a:lumOff val="50000"/>
                  </a:schemeClr>
                </a:solidFill>
                <a:effectLst/>
                <a:latin typeface="Arial" panose="020B0604020202020204" pitchFamily="34" charset="0"/>
              </a:rPr>
              <a:t>  </a:t>
            </a:r>
            <a:r>
              <a:rPr lang="en-IN" sz="800" b="0" i="0" u="none" strike="noStrike" dirty="0">
                <a:solidFill>
                  <a:schemeClr val="tx1">
                    <a:lumMod val="50000"/>
                    <a:lumOff val="50000"/>
                  </a:schemeClr>
                </a:solidFill>
                <a:effectLst/>
                <a:latin typeface="Arial" panose="020B0604020202020204" pitchFamily="34" charset="0"/>
              </a:rPr>
              <a:t>The contents of this presentation are for informational purposes only and for the reader’s personal non-commercial use. The contents are intended, but not guaranteed, to be correct, complete, or absolutely accurate. This presentation may contain forward-looking statements based on the currently held beliefs and assumptions of the management of the Company, which are expressed in good faith and, in their opinion, are reasonable. Forward-looking statements involve known and unknown risks, contingencies, uncertainties, market conditions and other factors, which may cause the actual results, financial condition, performance, or achievements of the Company or industry results, to differ materially from the results, financial condition, performance or achievements expressed or implied by such forward-looking statements. The Company disclaims any obligation or liability to any person for any loss or damage caused by errors or omissions, whether arising from negligence, accident or any other cause. Recipients of this presentation are not to construe its contents, or any prior or subsequent communications from or with the Company or its representatives as investment, legal or tax advice. In addition, this presentation does not purport to be all-inclusive or to contain all of the information that may be required to make a full analysis of the Company, target entitles or the proposed transaction. Recipients of this presentation should each make their own evaluation of the Company and of the relevance and adequacy of the information and should make such other investigations as they deem necessary</a:t>
            </a:r>
            <a:endParaRPr lang="en-US" sz="800" dirty="0">
              <a:solidFill>
                <a:schemeClr val="tx1">
                  <a:lumMod val="50000"/>
                  <a:lumOff val="50000"/>
                </a:schemeClr>
              </a:solidFill>
            </a:endParaRPr>
          </a:p>
        </p:txBody>
      </p:sp>
      <p:pic>
        <p:nvPicPr>
          <p:cNvPr id="7" name="Picture 6" descr="Shape, circle&#10;&#10;Description automatically generated">
            <a:extLst>
              <a:ext uri="{FF2B5EF4-FFF2-40B4-BE49-F238E27FC236}">
                <a16:creationId xmlns:a16="http://schemas.microsoft.com/office/drawing/2014/main" id="{EE6603E6-A797-674A-BCF5-41F64E6EF925}"/>
              </a:ext>
            </a:extLst>
          </p:cNvPr>
          <p:cNvPicPr>
            <a:picLocks noChangeAspect="1"/>
          </p:cNvPicPr>
          <p:nvPr userDrawn="1"/>
        </p:nvPicPr>
        <p:blipFill>
          <a:blip r:embed="rId4"/>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9819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End page Thank you">
    <p:spTree>
      <p:nvGrpSpPr>
        <p:cNvPr id="1" name=""/>
        <p:cNvGrpSpPr/>
        <p:nvPr/>
      </p:nvGrpSpPr>
      <p:grpSpPr>
        <a:xfrm>
          <a:off x="0" y="0"/>
          <a:ext cx="0" cy="0"/>
          <a:chOff x="0" y="0"/>
          <a:chExt cx="0" cy="0"/>
        </a:xfrm>
      </p:grpSpPr>
      <p:sp>
        <p:nvSpPr>
          <p:cNvPr id="6" name="Rectangle 3"/>
          <p:cNvSpPr txBox="1"/>
          <p:nvPr userDrawn="1"/>
        </p:nvSpPr>
        <p:spPr>
          <a:xfrm>
            <a:off x="813343" y="4377571"/>
            <a:ext cx="7517314"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defRPr sz="700" b="1">
                <a:solidFill>
                  <a:srgbClr val="A7A7A7"/>
                </a:solidFill>
              </a:defRPr>
            </a:pPr>
            <a:endParaRPr b="0" dirty="0"/>
          </a:p>
        </p:txBody>
      </p:sp>
      <p:sp>
        <p:nvSpPr>
          <p:cNvPr id="9" name="Textfeld 2"/>
          <p:cNvSpPr txBox="1"/>
          <p:nvPr userDrawn="1"/>
        </p:nvSpPr>
        <p:spPr>
          <a:xfrm>
            <a:off x="3470102" y="2793123"/>
            <a:ext cx="2203797"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800">
                <a:latin typeface="Arial Black"/>
                <a:ea typeface="Arial Black"/>
                <a:cs typeface="Arial Black"/>
                <a:sym typeface="Arial Black"/>
              </a:defRPr>
            </a:pPr>
            <a:r>
              <a:rPr dirty="0">
                <a:solidFill>
                  <a:schemeClr val="tx1"/>
                </a:solidFill>
              </a:rPr>
              <a:t>Thank you</a:t>
            </a:r>
            <a:r>
              <a:rPr dirty="0">
                <a:solidFill>
                  <a:schemeClr val="accent1"/>
                </a:solidFill>
                <a:latin typeface="Bauhaus 93"/>
                <a:ea typeface="Bauhaus 93"/>
                <a:cs typeface="Bauhaus 93"/>
                <a:sym typeface="Bauhaus 93"/>
              </a:rPr>
              <a:t>.</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8184" y="1013756"/>
            <a:ext cx="1107633" cy="1470960"/>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0102" y="4867061"/>
            <a:ext cx="2203797" cy="177773"/>
          </a:xfrm>
          <a:prstGeom prst="rect">
            <a:avLst/>
          </a:prstGeom>
        </p:spPr>
      </p:pic>
      <p:pic>
        <p:nvPicPr>
          <p:cNvPr id="7" name="Picture 6" descr="Shape, circle&#10;&#10;Description automatically generated">
            <a:extLst>
              <a:ext uri="{FF2B5EF4-FFF2-40B4-BE49-F238E27FC236}">
                <a16:creationId xmlns:a16="http://schemas.microsoft.com/office/drawing/2014/main" id="{29B8FD42-CF20-0C43-86F4-DBDDD584D8C2}"/>
              </a:ext>
            </a:extLst>
          </p:cNvPr>
          <p:cNvPicPr>
            <a:picLocks noChangeAspect="1"/>
          </p:cNvPicPr>
          <p:nvPr userDrawn="1"/>
        </p:nvPicPr>
        <p:blipFill>
          <a:blip r:embed="rId4"/>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13206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white slide">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288001" y="914402"/>
            <a:ext cx="8568000" cy="3862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defRPr/>
            </a:lvl1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 </a:t>
            </a:r>
          </a:p>
        </p:txBody>
      </p:sp>
      <p:sp>
        <p:nvSpPr>
          <p:cNvPr id="3" name="Titel 2"/>
          <p:cNvSpPr>
            <a:spLocks noGrp="1"/>
          </p:cNvSpPr>
          <p:nvPr>
            <p:ph type="title"/>
          </p:nvPr>
        </p:nvSpPr>
        <p:spPr/>
        <p:txBody>
          <a:bodyPr/>
          <a:lstStyle/>
          <a:p>
            <a:r>
              <a:rPr lang="de-DE"/>
              <a:t>Titelmasterformat durch Klicken bearbeiten</a:t>
            </a:r>
            <a:endParaRPr lang="en-GB"/>
          </a:p>
        </p:txBody>
      </p:sp>
      <p:sp>
        <p:nvSpPr>
          <p:cNvPr id="6" name="Fußzeilenplatzhalter 5"/>
          <p:cNvSpPr>
            <a:spLocks noGrp="1"/>
          </p:cNvSpPr>
          <p:nvPr>
            <p:ph type="ftr" sz="quarter" idx="11"/>
          </p:nvPr>
        </p:nvSpPr>
        <p:spPr/>
        <p:txBody>
          <a:bodyPr/>
          <a:lstStyle/>
          <a:p>
            <a:pPr>
              <a:defRPr/>
            </a:pPr>
            <a:endParaRPr lang="en-US" dirty="0"/>
          </a:p>
        </p:txBody>
      </p:sp>
      <p:pic>
        <p:nvPicPr>
          <p:cNvPr id="5" name="Picture 4" descr="Shape, circle&#10;&#10;Description automatically generated">
            <a:extLst>
              <a:ext uri="{FF2B5EF4-FFF2-40B4-BE49-F238E27FC236}">
                <a16:creationId xmlns:a16="http://schemas.microsoft.com/office/drawing/2014/main" id="{C671046C-44D0-6649-9AAB-CF5D3472EC86}"/>
              </a:ext>
            </a:extLst>
          </p:cNvPr>
          <p:cNvPicPr>
            <a:picLocks noChangeAspect="1"/>
          </p:cNvPicPr>
          <p:nvPr userDrawn="1"/>
        </p:nvPicPr>
        <p:blipFill>
          <a:blip r:embed="rId2"/>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33025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28896B-56A0-4DEB-8DD8-385AEF65DEE5}" type="slidenum">
              <a:rPr lang="en-US" smtClean="0"/>
              <a:pPr/>
              <a:t>‹#›</a:t>
            </a:fld>
            <a:endParaRPr lang="en-US" dirty="0"/>
          </a:p>
        </p:txBody>
      </p:sp>
      <p:sp>
        <p:nvSpPr>
          <p:cNvPr id="4" name="Rechteck 15"/>
          <p:cNvSpPr>
            <a:spLocks/>
          </p:cNvSpPr>
          <p:nvPr userDrawn="1"/>
        </p:nvSpPr>
        <p:spPr bwMode="auto">
          <a:xfrm>
            <a:off x="222948" y="4867846"/>
            <a:ext cx="261247" cy="176214"/>
          </a:xfrm>
          <a:prstGeom prst="rect">
            <a:avLst/>
          </a:prstGeom>
          <a:noFill/>
          <a:ln w="6350" cap="flat" cmpd="sng" algn="ctr">
            <a:noFill/>
            <a:prstDash val="solid"/>
            <a:round/>
            <a:headEnd type="none" w="med" len="med"/>
            <a:tailEnd type="none" w="med" len="med"/>
          </a:ln>
          <a:effectLst/>
        </p:spPr>
        <p:txBody>
          <a:bodyPr lIns="0" tIns="0" rIns="0" bIns="0" anchor="ctr"/>
          <a:lstStyle/>
          <a:p>
            <a:pPr algn="ctr">
              <a:spcBef>
                <a:spcPct val="50000"/>
              </a:spcBef>
              <a:tabLst>
                <a:tab pos="2961012" algn="ctr"/>
                <a:tab pos="6095848" algn="r"/>
                <a:tab pos="6586374" algn="r"/>
              </a:tabLst>
              <a:defRPr/>
            </a:pPr>
            <a:fld id="{2A605FED-7AC8-4412-BF98-CCE815642EF6}" type="slidenum">
              <a:rPr lang="de-DE" sz="450" b="1" smtClean="0">
                <a:solidFill>
                  <a:schemeClr val="bg1"/>
                </a:solidFill>
                <a:latin typeface="Arial" pitchFamily="34" charset="0"/>
                <a:cs typeface="Arial" pitchFamily="34" charset="0"/>
              </a:rPr>
              <a:pPr algn="ctr">
                <a:spcBef>
                  <a:spcPct val="50000"/>
                </a:spcBef>
                <a:tabLst>
                  <a:tab pos="2961012" algn="ctr"/>
                  <a:tab pos="6095848" algn="r"/>
                  <a:tab pos="6586374" algn="r"/>
                </a:tabLst>
                <a:defRPr/>
              </a:pPr>
              <a:t>‹#›</a:t>
            </a:fld>
            <a:endParaRPr lang="en-GB" sz="600" b="1" dirty="0">
              <a:solidFill>
                <a:schemeClr val="bg1"/>
              </a:solidFill>
              <a:latin typeface="Arial" pitchFamily="34" charset="0"/>
              <a:cs typeface="Arial" pitchFamily="34" charset="0"/>
            </a:endParaRPr>
          </a:p>
        </p:txBody>
      </p:sp>
      <p:pic>
        <p:nvPicPr>
          <p:cNvPr id="6" name="Picture 5" descr="Shape, circle&#10;&#10;Description automatically generated">
            <a:extLst>
              <a:ext uri="{FF2B5EF4-FFF2-40B4-BE49-F238E27FC236}">
                <a16:creationId xmlns:a16="http://schemas.microsoft.com/office/drawing/2014/main" id="{981D3071-5E19-C248-9F02-4109C5507787}"/>
              </a:ext>
            </a:extLst>
          </p:cNvPr>
          <p:cNvPicPr>
            <a:picLocks noChangeAspect="1"/>
          </p:cNvPicPr>
          <p:nvPr userDrawn="1"/>
        </p:nvPicPr>
        <p:blipFill>
          <a:blip r:embed="rId2"/>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25971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Alternative">
    <p:spTree>
      <p:nvGrpSpPr>
        <p:cNvPr id="1" name=""/>
        <p:cNvGrpSpPr/>
        <p:nvPr/>
      </p:nvGrpSpPr>
      <p:grpSpPr>
        <a:xfrm>
          <a:off x="0" y="0"/>
          <a:ext cx="0" cy="0"/>
          <a:chOff x="0" y="0"/>
          <a:chExt cx="0" cy="0"/>
        </a:xfrm>
      </p:grpSpPr>
      <p:sp>
        <p:nvSpPr>
          <p:cNvPr id="16" name="Rectangle 12"/>
          <p:cNvSpPr>
            <a:spLocks noGrp="1" noChangeArrowheads="1"/>
          </p:cNvSpPr>
          <p:nvPr>
            <p:ph type="ctrTitle" sz="quarter" hasCustomPrompt="1"/>
          </p:nvPr>
        </p:nvSpPr>
        <p:spPr>
          <a:xfrm>
            <a:off x="414432" y="3959170"/>
            <a:ext cx="6582981" cy="320531"/>
          </a:xfrm>
        </p:spPr>
        <p:txBody>
          <a:bodyPr anchor="t" anchorCtr="0"/>
          <a:lstStyle>
            <a:lvl1pPr>
              <a:lnSpc>
                <a:spcPct val="100000"/>
              </a:lnSpc>
              <a:spcBef>
                <a:spcPct val="50000"/>
              </a:spcBef>
              <a:tabLst/>
              <a:defRPr sz="1800">
                <a:solidFill>
                  <a:schemeClr val="tx1"/>
                </a:solidFill>
              </a:defRPr>
            </a:lvl1pPr>
          </a:lstStyle>
          <a:p>
            <a:r>
              <a:rPr lang="en-GB" noProof="0" dirty="0"/>
              <a:t>Document master title style</a:t>
            </a:r>
          </a:p>
        </p:txBody>
      </p:sp>
      <p:sp>
        <p:nvSpPr>
          <p:cNvPr id="11" name="Textplatzhalter 10"/>
          <p:cNvSpPr>
            <a:spLocks noGrp="1"/>
          </p:cNvSpPr>
          <p:nvPr>
            <p:ph type="body" sz="quarter" idx="10" hasCustomPrompt="1"/>
          </p:nvPr>
        </p:nvSpPr>
        <p:spPr>
          <a:xfrm>
            <a:off x="431999" y="4711500"/>
            <a:ext cx="4966698" cy="263887"/>
          </a:xfrm>
        </p:spPr>
        <p:txBody>
          <a:bodyPr anchor="t"/>
          <a:lstStyle>
            <a:lvl1pPr>
              <a:spcBef>
                <a:spcPts val="0"/>
              </a:spcBef>
              <a:defRPr sz="900" baseline="0">
                <a:solidFill>
                  <a:schemeClr val="tx1"/>
                </a:solidFill>
              </a:defRPr>
            </a:lvl1pPr>
          </a:lstStyle>
          <a:p>
            <a:pPr lvl="0"/>
            <a:r>
              <a:rPr lang="de-DE" dirty="0" err="1"/>
              <a:t>Confidentiality</a:t>
            </a:r>
            <a:r>
              <a:rPr lang="de-DE" dirty="0"/>
              <a:t> </a:t>
            </a:r>
            <a:r>
              <a:rPr lang="de-DE" dirty="0" err="1"/>
              <a:t>notes</a:t>
            </a:r>
            <a:endParaRPr lang="de-DE" dirty="0"/>
          </a:p>
          <a:p>
            <a:pPr lvl="0"/>
            <a:r>
              <a:rPr lang="de-DE" dirty="0"/>
              <a:t>Date / </a:t>
            </a:r>
            <a:r>
              <a:rPr lang="de-DE" dirty="0" err="1"/>
              <a:t>place</a:t>
            </a:r>
            <a:endParaRPr lang="de-DE" dirty="0"/>
          </a:p>
        </p:txBody>
      </p:sp>
      <p:sp>
        <p:nvSpPr>
          <p:cNvPr id="3" name="Bildplatzhalter 2"/>
          <p:cNvSpPr>
            <a:spLocks noGrp="1"/>
          </p:cNvSpPr>
          <p:nvPr>
            <p:ph type="pic" sz="quarter" idx="12" hasCustomPrompt="1"/>
          </p:nvPr>
        </p:nvSpPr>
        <p:spPr>
          <a:xfrm>
            <a:off x="144462" y="144000"/>
            <a:ext cx="8855075" cy="3600000"/>
          </a:xfrm>
          <a:solidFill>
            <a:srgbClr val="E8E9EC"/>
          </a:solidFill>
        </p:spPr>
        <p:txBody>
          <a:bodyPr/>
          <a:lstStyle>
            <a:lvl1pPr marL="257169" marR="0" indent="-257169" algn="l" defTabSz="914400" rtl="0" eaLnBrk="0" fontAlgn="base" latinLnBrk="0" hangingPunct="0">
              <a:lnSpc>
                <a:spcPct val="100000"/>
              </a:lnSpc>
              <a:spcBef>
                <a:spcPts val="450"/>
              </a:spcBef>
              <a:spcAft>
                <a:spcPct val="0"/>
              </a:spcAft>
              <a:buClrTx/>
              <a:buSzTx/>
              <a:buFontTx/>
              <a:buNone/>
              <a:tabLst/>
              <a:defRPr/>
            </a:lvl1pPr>
          </a:lstStyle>
          <a:p>
            <a:pPr marL="257169" marR="0" lvl="0" indent="-257169" algn="l" defTabSz="914400" rtl="0" eaLnBrk="0" fontAlgn="base" latinLnBrk="0" hangingPunct="0">
              <a:lnSpc>
                <a:spcPct val="100000"/>
              </a:lnSpc>
              <a:spcBef>
                <a:spcPts val="450"/>
              </a:spcBef>
              <a:spcAft>
                <a:spcPct val="0"/>
              </a:spcAft>
              <a:buClrTx/>
              <a:buSzTx/>
              <a:buFontTx/>
              <a:buNone/>
              <a:tabLst/>
              <a:defRPr/>
            </a:pPr>
            <a:r>
              <a:rPr lang="en-GB" noProof="0" dirty="0"/>
              <a:t>&lt;please place image here&gt;</a:t>
            </a:r>
          </a:p>
          <a:p>
            <a:endParaRPr lang="en-GB"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289" y="4279701"/>
            <a:ext cx="1877711" cy="425352"/>
          </a:xfrm>
          <a:prstGeom prst="rect">
            <a:avLst/>
          </a:prstGeom>
        </p:spPr>
      </p:pic>
    </p:spTree>
    <p:extLst>
      <p:ext uri="{BB962C8B-B14F-4D97-AF65-F5344CB8AC3E}">
        <p14:creationId xmlns:p14="http://schemas.microsoft.com/office/powerpoint/2010/main" val="36912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hite slid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87999" y="216000"/>
            <a:ext cx="7559999" cy="3952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Master styles</a:t>
            </a:r>
          </a:p>
        </p:txBody>
      </p:sp>
      <p:sp>
        <p:nvSpPr>
          <p:cNvPr id="7" name="Rectangle 3"/>
          <p:cNvSpPr>
            <a:spLocks noGrp="1" noChangeArrowheads="1"/>
          </p:cNvSpPr>
          <p:nvPr>
            <p:ph idx="1"/>
          </p:nvPr>
        </p:nvSpPr>
        <p:spPr bwMode="auto">
          <a:xfrm>
            <a:off x="288001" y="914402"/>
            <a:ext cx="8568000" cy="3862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defRPr/>
            </a:lvl1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 </a:t>
            </a:r>
          </a:p>
        </p:txBody>
      </p:sp>
      <p:sp>
        <p:nvSpPr>
          <p:cNvPr id="4" name="Fußzeilenplatzhalter 12"/>
          <p:cNvSpPr>
            <a:spLocks noGrp="1"/>
          </p:cNvSpPr>
          <p:nvPr>
            <p:ph type="ftr" sz="quarter" idx="3"/>
          </p:nvPr>
        </p:nvSpPr>
        <p:spPr>
          <a:xfrm>
            <a:off x="657183" y="4920135"/>
            <a:ext cx="2160000" cy="108000"/>
          </a:xfrm>
          <a:prstGeom prst="rect">
            <a:avLst/>
          </a:prstGeom>
        </p:spPr>
        <p:txBody>
          <a:bodyPr vert="horz" wrap="square" lIns="0" tIns="0" rIns="0" bIns="0" numCol="1" anchor="b" anchorCtr="0" compatLnSpc="1">
            <a:prstTxWarp prst="textNoShape">
              <a:avLst/>
            </a:prstTxWarp>
          </a:bodyPr>
          <a:lstStyle>
            <a:lvl1pPr>
              <a:spcBef>
                <a:spcPct val="50000"/>
              </a:spcBef>
              <a:defRPr sz="600" dirty="0">
                <a:solidFill>
                  <a:schemeClr val="bg1">
                    <a:lumMod val="50000"/>
                  </a:schemeClr>
                </a:solidFill>
                <a:latin typeface="Arial" pitchFamily="34" charset="0"/>
                <a:cs typeface="Arial" pitchFamily="34" charset="0"/>
              </a:defRPr>
            </a:lvl1pPr>
          </a:lstStyle>
          <a:p>
            <a:pPr>
              <a:defRPr/>
            </a:pPr>
            <a:endParaRPr lang="en-US" dirty="0"/>
          </a:p>
        </p:txBody>
      </p:sp>
      <p:pic>
        <p:nvPicPr>
          <p:cNvPr id="5" name="Picture 4" descr="Shape, circle&#10;&#10;Description automatically generated">
            <a:extLst>
              <a:ext uri="{FF2B5EF4-FFF2-40B4-BE49-F238E27FC236}">
                <a16:creationId xmlns:a16="http://schemas.microsoft.com/office/drawing/2014/main" id="{A46BCA08-9136-A943-8823-32B9CEACAB6D}"/>
              </a:ext>
            </a:extLst>
          </p:cNvPr>
          <p:cNvPicPr>
            <a:picLocks noChangeAspect="1"/>
          </p:cNvPicPr>
          <p:nvPr userDrawn="1"/>
        </p:nvPicPr>
        <p:blipFill>
          <a:blip r:embed="rId2"/>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36126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page red">
    <p:spTree>
      <p:nvGrpSpPr>
        <p:cNvPr id="1" name=""/>
        <p:cNvGrpSpPr/>
        <p:nvPr/>
      </p:nvGrpSpPr>
      <p:grpSpPr>
        <a:xfrm>
          <a:off x="0" y="0"/>
          <a:ext cx="0" cy="0"/>
          <a:chOff x="0" y="0"/>
          <a:chExt cx="0" cy="0"/>
        </a:xfrm>
      </p:grpSpPr>
      <p:sp>
        <p:nvSpPr>
          <p:cNvPr id="6" name="Rechteck 5"/>
          <p:cNvSpPr/>
          <p:nvPr userDrawn="1"/>
        </p:nvSpPr>
        <p:spPr>
          <a:xfrm>
            <a:off x="144000" y="144000"/>
            <a:ext cx="4428000" cy="4860000"/>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062" tIns="28062" rIns="28062" bIns="28062" numCol="1" spcCol="28062" rtlCol="0" anchor="ctr">
            <a:noAutofit/>
          </a:bodyPr>
          <a:lstStyle/>
          <a:p>
            <a:pPr rtl="0" latinLnBrk="1" hangingPunct="0"/>
            <a:endParaRPr lang="de-DE" sz="1350">
              <a:solidFill>
                <a:srgbClr val="FFFFFF"/>
              </a:solidFill>
            </a:endParaRPr>
          </a:p>
        </p:txBody>
      </p:sp>
      <p:sp>
        <p:nvSpPr>
          <p:cNvPr id="3" name="Bildplatzhalter 2"/>
          <p:cNvSpPr>
            <a:spLocks noGrp="1"/>
          </p:cNvSpPr>
          <p:nvPr>
            <p:ph type="pic" sz="quarter" idx="11" hasCustomPrompt="1"/>
          </p:nvPr>
        </p:nvSpPr>
        <p:spPr>
          <a:xfrm>
            <a:off x="4847870" y="838600"/>
            <a:ext cx="4008130" cy="3960000"/>
          </a:xfrm>
        </p:spPr>
        <p:txBody>
          <a:bodyPr/>
          <a:lstStyle>
            <a:lvl1pPr algn="ctr">
              <a:defRPr/>
            </a:lvl1pPr>
          </a:lstStyle>
          <a:p>
            <a:r>
              <a:rPr lang="en-GB" noProof="0" dirty="0"/>
              <a:t>&lt;please place image here&gt;</a:t>
            </a:r>
          </a:p>
        </p:txBody>
      </p:sp>
      <p:sp>
        <p:nvSpPr>
          <p:cNvPr id="9" name="Textplatzhalter 9"/>
          <p:cNvSpPr>
            <a:spLocks noGrp="1"/>
          </p:cNvSpPr>
          <p:nvPr>
            <p:ph type="body" sz="quarter" idx="12" hasCustomPrompt="1"/>
          </p:nvPr>
        </p:nvSpPr>
        <p:spPr>
          <a:xfrm>
            <a:off x="419871" y="2464230"/>
            <a:ext cx="3326400" cy="1641584"/>
          </a:xfrm>
        </p:spPr>
        <p:txBody>
          <a:bodyPr/>
          <a:lstStyle>
            <a:lvl1pPr marL="0" indent="0">
              <a:defRPr sz="1200">
                <a:solidFill>
                  <a:schemeClr val="bg1"/>
                </a:solidFill>
                <a:latin typeface="Arial" panose="020B0604020202020204" pitchFamily="34" charset="0"/>
                <a:cs typeface="Arial" panose="020B0604020202020204" pitchFamily="34" charset="0"/>
              </a:defRPr>
            </a:lvl1pPr>
            <a:lvl2pPr>
              <a:buClr>
                <a:schemeClr val="bg1"/>
              </a:buClr>
              <a:defRPr sz="1200" baseline="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marL="1609685" indent="-23813">
              <a:buNone/>
              <a:defRPr sz="1200">
                <a:solidFill>
                  <a:schemeClr val="bg1"/>
                </a:solidFill>
                <a:latin typeface="Arial" panose="020B0604020202020204" pitchFamily="34" charset="0"/>
                <a:cs typeface="Arial" panose="020B0604020202020204" pitchFamily="34" charset="0"/>
              </a:defRPr>
            </a:lvl4pPr>
            <a:lvl5pPr>
              <a:buClr>
                <a:schemeClr val="bg1"/>
              </a:buClr>
              <a:defRPr sz="1200">
                <a:solidFill>
                  <a:schemeClr val="bg1"/>
                </a:solidFill>
                <a:latin typeface="Arial" panose="020B0604020202020204" pitchFamily="34" charset="0"/>
                <a:cs typeface="Arial" panose="020B0604020202020204" pitchFamily="34" charset="0"/>
              </a:defRPr>
            </a:lvl5pPr>
            <a:lvl6pPr marL="0" indent="0">
              <a:buFontTx/>
              <a:buNone/>
              <a:defRPr sz="1200">
                <a:solidFill>
                  <a:schemeClr val="bg1"/>
                </a:solidFill>
                <a:latin typeface="Arial" panose="020B0604020202020204" pitchFamily="34" charset="0"/>
                <a:cs typeface="Arial" panose="020B0604020202020204" pitchFamily="34" charset="0"/>
              </a:defRPr>
            </a:lvl6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948" y="294350"/>
            <a:ext cx="1204219" cy="272788"/>
          </a:xfrm>
          <a:prstGeom prst="rect">
            <a:avLst/>
          </a:prstGeom>
        </p:spPr>
      </p:pic>
      <p:sp>
        <p:nvSpPr>
          <p:cNvPr id="7" name="Rectangle 2"/>
          <p:cNvSpPr>
            <a:spLocks noGrp="1" noChangeArrowheads="1"/>
          </p:cNvSpPr>
          <p:nvPr>
            <p:ph type="title" hasCustomPrompt="1"/>
          </p:nvPr>
        </p:nvSpPr>
        <p:spPr bwMode="auto">
          <a:xfrm>
            <a:off x="419871" y="838600"/>
            <a:ext cx="3459979" cy="1321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800" baseline="0">
                <a:solidFill>
                  <a:schemeClr val="bg1"/>
                </a:solidFill>
                <a:latin typeface="Arial Black" panose="020B0A04020102020204" pitchFamily="34" charset="0"/>
              </a:defRPr>
            </a:lvl1pPr>
          </a:lstStyle>
          <a:p>
            <a:pPr lvl="0"/>
            <a:r>
              <a:rPr lang="en-GB" noProof="0" dirty="0"/>
              <a:t>Highlight</a:t>
            </a:r>
            <a:br>
              <a:rPr lang="en-GB" noProof="0" dirty="0"/>
            </a:br>
            <a:r>
              <a:rPr lang="en-GB" noProof="0" dirty="0"/>
              <a:t>text</a:t>
            </a:r>
            <a:br>
              <a:rPr lang="en-GB" noProof="0" dirty="0"/>
            </a:br>
            <a:r>
              <a:rPr lang="en-GB" noProof="0" dirty="0"/>
              <a:t>here</a:t>
            </a:r>
          </a:p>
        </p:txBody>
      </p:sp>
      <p:pic>
        <p:nvPicPr>
          <p:cNvPr id="11" name="Picture 10" descr="Shape, circle&#10;&#10;Description automatically generated">
            <a:extLst>
              <a:ext uri="{FF2B5EF4-FFF2-40B4-BE49-F238E27FC236}">
                <a16:creationId xmlns:a16="http://schemas.microsoft.com/office/drawing/2014/main" id="{A12DF22C-9C1D-7C4E-AD46-F7F8A3E1E990}"/>
              </a:ext>
            </a:extLst>
          </p:cNvPr>
          <p:cNvPicPr>
            <a:picLocks noChangeAspect="1"/>
          </p:cNvPicPr>
          <p:nvPr userDrawn="1"/>
        </p:nvPicPr>
        <p:blipFill>
          <a:blip r:embed="rId3"/>
          <a:stretch>
            <a:fillRect/>
          </a:stretch>
        </p:blipFill>
        <p:spPr>
          <a:xfrm>
            <a:off x="8566004" y="4735985"/>
            <a:ext cx="381000" cy="368300"/>
          </a:xfrm>
          <a:prstGeom prst="rect">
            <a:avLst/>
          </a:prstGeom>
        </p:spPr>
      </p:pic>
    </p:spTree>
    <p:extLst>
      <p:ext uri="{BB962C8B-B14F-4D97-AF65-F5344CB8AC3E}">
        <p14:creationId xmlns:p14="http://schemas.microsoft.com/office/powerpoint/2010/main" val="17429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page red 2">
    <p:spTree>
      <p:nvGrpSpPr>
        <p:cNvPr id="1" name=""/>
        <p:cNvGrpSpPr/>
        <p:nvPr/>
      </p:nvGrpSpPr>
      <p:grpSpPr>
        <a:xfrm>
          <a:off x="0" y="0"/>
          <a:ext cx="0" cy="0"/>
          <a:chOff x="0" y="0"/>
          <a:chExt cx="0" cy="0"/>
        </a:xfrm>
      </p:grpSpPr>
      <p:sp>
        <p:nvSpPr>
          <p:cNvPr id="6" name="Rechteck 5"/>
          <p:cNvSpPr/>
          <p:nvPr userDrawn="1"/>
        </p:nvSpPr>
        <p:spPr>
          <a:xfrm>
            <a:off x="4572000" y="144000"/>
            <a:ext cx="4428000" cy="4860000"/>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062" tIns="28062" rIns="28062" bIns="28062" numCol="1" spcCol="28062" rtlCol="0" anchor="ctr">
            <a:noAutofit/>
          </a:bodyPr>
          <a:lstStyle/>
          <a:p>
            <a:pPr rtl="0" latinLnBrk="1" hangingPunct="0"/>
            <a:endParaRPr lang="de-DE" sz="1350">
              <a:solidFill>
                <a:srgbClr val="FFFFFF"/>
              </a:solidFill>
            </a:endParaRPr>
          </a:p>
        </p:txBody>
      </p:sp>
      <p:sp>
        <p:nvSpPr>
          <p:cNvPr id="12" name="Rectangle 2"/>
          <p:cNvSpPr>
            <a:spLocks noGrp="1" noChangeArrowheads="1"/>
          </p:cNvSpPr>
          <p:nvPr>
            <p:ph type="title" hasCustomPrompt="1"/>
          </p:nvPr>
        </p:nvSpPr>
        <p:spPr bwMode="auto">
          <a:xfrm>
            <a:off x="4860000" y="838336"/>
            <a:ext cx="3997786" cy="1321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800" baseline="0">
                <a:solidFill>
                  <a:schemeClr val="bg1"/>
                </a:solidFill>
                <a:latin typeface="Arial Black" panose="020B0A04020102020204" pitchFamily="34" charset="0"/>
              </a:defRPr>
            </a:lvl1pPr>
          </a:lstStyle>
          <a:p>
            <a:pPr lvl="0"/>
            <a:r>
              <a:rPr lang="en-GB" noProof="0" dirty="0"/>
              <a:t>Highlight</a:t>
            </a:r>
            <a:br>
              <a:rPr lang="en-GB" noProof="0" dirty="0"/>
            </a:br>
            <a:r>
              <a:rPr lang="en-GB" noProof="0" dirty="0"/>
              <a:t>text</a:t>
            </a:r>
            <a:br>
              <a:rPr lang="en-GB" noProof="0" dirty="0"/>
            </a:br>
            <a:r>
              <a:rPr lang="en-GB" noProof="0" dirty="0"/>
              <a:t>here</a:t>
            </a:r>
          </a:p>
        </p:txBody>
      </p:sp>
      <p:sp>
        <p:nvSpPr>
          <p:cNvPr id="13" name="Textplatzhalter 9"/>
          <p:cNvSpPr>
            <a:spLocks noGrp="1"/>
          </p:cNvSpPr>
          <p:nvPr>
            <p:ph type="body" sz="quarter" idx="10" hasCustomPrompt="1"/>
          </p:nvPr>
        </p:nvSpPr>
        <p:spPr>
          <a:xfrm>
            <a:off x="4860000" y="2456612"/>
            <a:ext cx="3997786" cy="1641584"/>
          </a:xfrm>
          <a:ln>
            <a:noFill/>
          </a:ln>
        </p:spPr>
        <p:txBody>
          <a:bodyPr/>
          <a:lstStyle>
            <a:lvl1pPr marL="0" indent="0">
              <a:defRPr sz="1200">
                <a:solidFill>
                  <a:schemeClr val="bg1"/>
                </a:solidFill>
                <a:latin typeface="Arial" panose="020B0604020202020204" pitchFamily="34" charset="0"/>
                <a:cs typeface="Arial" panose="020B0604020202020204" pitchFamily="34" charset="0"/>
              </a:defRPr>
            </a:lvl1pPr>
            <a:lvl2pPr>
              <a:buClr>
                <a:schemeClr val="bg1"/>
              </a:buClr>
              <a:defRPr sz="1200" baseline="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marL="1609685" indent="-23813">
              <a:buNone/>
              <a:defRPr sz="1200">
                <a:solidFill>
                  <a:schemeClr val="bg1"/>
                </a:solidFill>
                <a:latin typeface="Arial" panose="020B0604020202020204" pitchFamily="34" charset="0"/>
                <a:cs typeface="Arial" panose="020B0604020202020204" pitchFamily="34" charset="0"/>
              </a:defRPr>
            </a:lvl4pPr>
            <a:lvl5pPr>
              <a:buClr>
                <a:schemeClr val="bg1"/>
              </a:buClr>
              <a:defRPr sz="1200">
                <a:solidFill>
                  <a:schemeClr val="bg1"/>
                </a:solidFill>
                <a:latin typeface="Arial" panose="020B0604020202020204" pitchFamily="34" charset="0"/>
                <a:cs typeface="Arial" panose="020B0604020202020204" pitchFamily="34" charset="0"/>
              </a:defRPr>
            </a:lvl5pPr>
            <a:lvl6pPr marL="0" indent="0">
              <a:buFontTx/>
              <a:buNone/>
              <a:defRPr sz="1200">
                <a:solidFill>
                  <a:schemeClr val="bg1"/>
                </a:solidFill>
                <a:latin typeface="Arial" panose="020B0604020202020204" pitchFamily="34" charset="0"/>
                <a:cs typeface="Arial" panose="020B0604020202020204" pitchFamily="34" charset="0"/>
              </a:defRPr>
            </a:lvl6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a:t>
            </a:r>
          </a:p>
        </p:txBody>
      </p:sp>
      <p:sp>
        <p:nvSpPr>
          <p:cNvPr id="3" name="Bildplatzhalter 2"/>
          <p:cNvSpPr>
            <a:spLocks noGrp="1"/>
          </p:cNvSpPr>
          <p:nvPr>
            <p:ph type="pic" sz="quarter" idx="11" hasCustomPrompt="1"/>
          </p:nvPr>
        </p:nvSpPr>
        <p:spPr>
          <a:xfrm>
            <a:off x="144000" y="144000"/>
            <a:ext cx="4428000" cy="4860000"/>
          </a:xfrm>
        </p:spPr>
        <p:txBody>
          <a:bodyPr/>
          <a:lstStyle>
            <a:lvl1pPr algn="ctr">
              <a:defRPr/>
            </a:lvl1pPr>
          </a:lstStyle>
          <a:p>
            <a:r>
              <a:rPr lang="en-GB" noProof="0" dirty="0"/>
              <a:t>&lt;please place image here&gt;</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948" y="294350"/>
            <a:ext cx="1204219" cy="272787"/>
          </a:xfrm>
          <a:prstGeom prst="rect">
            <a:avLst/>
          </a:prstGeom>
        </p:spPr>
      </p:pic>
    </p:spTree>
    <p:extLst>
      <p:ext uri="{BB962C8B-B14F-4D97-AF65-F5344CB8AC3E}">
        <p14:creationId xmlns:p14="http://schemas.microsoft.com/office/powerpoint/2010/main" val="953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slide">
    <p:spTree>
      <p:nvGrpSpPr>
        <p:cNvPr id="1" name=""/>
        <p:cNvGrpSpPr/>
        <p:nvPr/>
      </p:nvGrpSpPr>
      <p:grpSpPr>
        <a:xfrm>
          <a:off x="0" y="0"/>
          <a:ext cx="0" cy="0"/>
          <a:chOff x="0" y="0"/>
          <a:chExt cx="0" cy="0"/>
        </a:xfrm>
      </p:grpSpPr>
      <p:sp>
        <p:nvSpPr>
          <p:cNvPr id="14" name="Textplatzhalter 9"/>
          <p:cNvSpPr>
            <a:spLocks noGrp="1"/>
          </p:cNvSpPr>
          <p:nvPr>
            <p:ph type="body" sz="quarter" idx="12" hasCustomPrompt="1"/>
          </p:nvPr>
        </p:nvSpPr>
        <p:spPr>
          <a:xfrm>
            <a:off x="4860000" y="2469312"/>
            <a:ext cx="3996000" cy="2308432"/>
          </a:xfrm>
        </p:spPr>
        <p:txBody>
          <a:bodyPr/>
          <a:lstStyle>
            <a:lvl1pPr marL="0" indent="0">
              <a:defRPr/>
            </a:lvl1pPr>
            <a:lvl2pPr>
              <a:buClr>
                <a:srgbClr val="DA2131"/>
              </a:buClr>
              <a:defRPr baseline="0"/>
            </a:lvl2pPr>
            <a:lvl3pPr>
              <a:defRPr/>
            </a:lvl3pPr>
            <a:lvl4pPr marL="1609685" indent="-23813">
              <a:buNone/>
              <a:defRPr/>
            </a:lvl4pPr>
            <a:lvl5pPr>
              <a:buClr>
                <a:srgbClr val="DA2128"/>
              </a:buClr>
              <a:defRPr/>
            </a:lvl5pPr>
            <a:lvl6pPr marL="0" indent="0">
              <a:buFontTx/>
              <a:buNone/>
              <a:defRPr sz="1200">
                <a:solidFill>
                  <a:srgbClr val="DA2128"/>
                </a:solidFill>
                <a:latin typeface="Arial Black" panose="020B0A04020102020204" pitchFamily="34" charset="0"/>
              </a:defRPr>
            </a:lvl6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a:t>
            </a:r>
          </a:p>
        </p:txBody>
      </p:sp>
      <p:sp>
        <p:nvSpPr>
          <p:cNvPr id="3" name="Bildplatzhalter 2"/>
          <p:cNvSpPr>
            <a:spLocks noGrp="1"/>
          </p:cNvSpPr>
          <p:nvPr>
            <p:ph type="pic" sz="quarter" idx="11" hasCustomPrompt="1"/>
          </p:nvPr>
        </p:nvSpPr>
        <p:spPr>
          <a:xfrm>
            <a:off x="144000" y="144000"/>
            <a:ext cx="4428000" cy="4860000"/>
          </a:xfrm>
        </p:spPr>
        <p:txBody>
          <a:bodyPr/>
          <a:lstStyle>
            <a:lvl1pPr algn="ctr">
              <a:defRPr/>
            </a:lvl1pPr>
          </a:lstStyle>
          <a:p>
            <a:r>
              <a:rPr lang="en-GB" noProof="0" dirty="0"/>
              <a:t>&lt;please place image here&gt;</a:t>
            </a:r>
          </a:p>
        </p:txBody>
      </p:sp>
      <p:sp>
        <p:nvSpPr>
          <p:cNvPr id="6" name="Rectangle 2"/>
          <p:cNvSpPr>
            <a:spLocks noGrp="1" noChangeArrowheads="1"/>
          </p:cNvSpPr>
          <p:nvPr>
            <p:ph type="title" hasCustomPrompt="1"/>
          </p:nvPr>
        </p:nvSpPr>
        <p:spPr bwMode="auto">
          <a:xfrm>
            <a:off x="4860000" y="838336"/>
            <a:ext cx="3419999" cy="1321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800" baseline="0">
                <a:solidFill>
                  <a:schemeClr val="tx1"/>
                </a:solidFill>
                <a:latin typeface="Arial Black" panose="020B0A04020102020204" pitchFamily="34" charset="0"/>
              </a:defRPr>
            </a:lvl1pPr>
          </a:lstStyle>
          <a:p>
            <a:pPr lvl="0"/>
            <a:r>
              <a:rPr lang="en-GB" noProof="0" dirty="0"/>
              <a:t>Highlight</a:t>
            </a:r>
            <a:br>
              <a:rPr lang="en-GB" noProof="0" dirty="0"/>
            </a:br>
            <a:r>
              <a:rPr lang="en-GB" noProof="0" dirty="0"/>
              <a:t>text</a:t>
            </a:r>
            <a:br>
              <a:rPr lang="en-GB" noProof="0" dirty="0"/>
            </a:br>
            <a:r>
              <a:rPr lang="en-GB" noProof="0" dirty="0"/>
              <a:t>here</a:t>
            </a: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948" y="294350"/>
            <a:ext cx="1204219" cy="272788"/>
          </a:xfrm>
          <a:prstGeom prst="rect">
            <a:avLst/>
          </a:prstGeom>
        </p:spPr>
      </p:pic>
    </p:spTree>
    <p:extLst>
      <p:ext uri="{BB962C8B-B14F-4D97-AF65-F5344CB8AC3E}">
        <p14:creationId xmlns:p14="http://schemas.microsoft.com/office/powerpoint/2010/main" val="40694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size image page">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44000" y="144000"/>
            <a:ext cx="8856000" cy="4856400"/>
          </a:xfrm>
        </p:spPr>
        <p:txBody>
          <a:bodyPr anchor="t"/>
          <a:lstStyle>
            <a:lvl1pPr marL="257169" marR="0" indent="-257169" algn="ctr" defTabSz="914400" rtl="0" eaLnBrk="0" fontAlgn="base" latinLnBrk="0" hangingPunct="0">
              <a:lnSpc>
                <a:spcPct val="100000"/>
              </a:lnSpc>
              <a:spcBef>
                <a:spcPts val="450"/>
              </a:spcBef>
              <a:spcAft>
                <a:spcPct val="0"/>
              </a:spcAft>
              <a:buClrTx/>
              <a:buSzTx/>
              <a:buFontTx/>
              <a:buNone/>
              <a:tabLst/>
              <a:defRPr/>
            </a:lvl1pPr>
          </a:lstStyle>
          <a:p>
            <a:pPr marL="257169" marR="0" lvl="0" indent="-257169" algn="l" defTabSz="914400" rtl="0" eaLnBrk="0" fontAlgn="base" latinLnBrk="0" hangingPunct="0">
              <a:lnSpc>
                <a:spcPct val="100000"/>
              </a:lnSpc>
              <a:spcBef>
                <a:spcPts val="450"/>
              </a:spcBef>
              <a:spcAft>
                <a:spcPct val="0"/>
              </a:spcAft>
              <a:buClrTx/>
              <a:buSzTx/>
              <a:buFontTx/>
              <a:buNone/>
              <a:tabLst/>
              <a:defRPr/>
            </a:pPr>
            <a:r>
              <a:rPr lang="en-GB" noProof="0" dirty="0"/>
              <a:t>&lt;please place image here&gt;</a:t>
            </a:r>
          </a:p>
        </p:txBody>
      </p:sp>
      <p:sp>
        <p:nvSpPr>
          <p:cNvPr id="2" name="Rechteck 1"/>
          <p:cNvSpPr/>
          <p:nvPr userDrawn="1"/>
        </p:nvSpPr>
        <p:spPr bwMode="auto">
          <a:xfrm>
            <a:off x="7653600" y="187200"/>
            <a:ext cx="1262092" cy="540000"/>
          </a:xfrm>
          <a:prstGeom prst="rect">
            <a:avLst/>
          </a:prstGeom>
          <a:solidFill>
            <a:schemeClr val="bg1"/>
          </a:solidFill>
          <a:ln w="6350">
            <a:noFill/>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size image page with text">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44000" y="144000"/>
            <a:ext cx="8856000" cy="4856400"/>
          </a:xfrm>
        </p:spPr>
        <p:txBody>
          <a:bodyPr anchor="t"/>
          <a:lstStyle>
            <a:lvl1pPr marL="257169" marR="0" indent="-257169" algn="ctr" defTabSz="914400" rtl="0" eaLnBrk="0" fontAlgn="base" latinLnBrk="0" hangingPunct="0">
              <a:lnSpc>
                <a:spcPct val="100000"/>
              </a:lnSpc>
              <a:spcBef>
                <a:spcPts val="450"/>
              </a:spcBef>
              <a:spcAft>
                <a:spcPct val="0"/>
              </a:spcAft>
              <a:buClrTx/>
              <a:buSzTx/>
              <a:buFontTx/>
              <a:buNone/>
              <a:tabLst/>
              <a:defRPr/>
            </a:lvl1pPr>
          </a:lstStyle>
          <a:p>
            <a:pPr marL="257169" marR="0" lvl="0" indent="-257169" algn="l" defTabSz="914400" rtl="0" eaLnBrk="0" fontAlgn="base" latinLnBrk="0" hangingPunct="0">
              <a:lnSpc>
                <a:spcPct val="100000"/>
              </a:lnSpc>
              <a:spcBef>
                <a:spcPts val="450"/>
              </a:spcBef>
              <a:spcAft>
                <a:spcPct val="0"/>
              </a:spcAft>
              <a:buClrTx/>
              <a:buSzTx/>
              <a:buFontTx/>
              <a:buNone/>
              <a:tabLst/>
              <a:defRPr/>
            </a:pPr>
            <a:r>
              <a:rPr lang="en-GB" noProof="0" dirty="0"/>
              <a:t>&lt;please place image here&gt;</a:t>
            </a:r>
          </a:p>
        </p:txBody>
      </p:sp>
      <p:sp>
        <p:nvSpPr>
          <p:cNvPr id="2" name="Rechteck 1"/>
          <p:cNvSpPr/>
          <p:nvPr userDrawn="1"/>
        </p:nvSpPr>
        <p:spPr bwMode="auto">
          <a:xfrm>
            <a:off x="7653600" y="187200"/>
            <a:ext cx="1262092" cy="540000"/>
          </a:xfrm>
          <a:prstGeom prst="rect">
            <a:avLst/>
          </a:prstGeom>
          <a:solidFill>
            <a:schemeClr val="bg1"/>
          </a:solidFill>
          <a:ln w="6350">
            <a:noFill/>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GB" sz="1200" dirty="0">
              <a:latin typeface="Arial" panose="020B0604020202020204" pitchFamily="34" charset="0"/>
              <a:cs typeface="Arial" panose="020B0604020202020204" pitchFamily="34" charset="0"/>
            </a:endParaRPr>
          </a:p>
        </p:txBody>
      </p:sp>
      <p:sp>
        <p:nvSpPr>
          <p:cNvPr id="6" name="Rectangle 2"/>
          <p:cNvSpPr>
            <a:spLocks noGrp="1" noChangeArrowheads="1"/>
          </p:cNvSpPr>
          <p:nvPr>
            <p:ph type="title" hasCustomPrompt="1"/>
          </p:nvPr>
        </p:nvSpPr>
        <p:spPr bwMode="auto">
          <a:xfrm>
            <a:off x="419871" y="838600"/>
            <a:ext cx="3459979" cy="1321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800" baseline="0">
                <a:solidFill>
                  <a:schemeClr val="tx1"/>
                </a:solidFill>
                <a:latin typeface="Arial Black" panose="020B0A04020102020204" pitchFamily="34" charset="0"/>
              </a:defRPr>
            </a:lvl1pPr>
          </a:lstStyle>
          <a:p>
            <a:pPr lvl="0"/>
            <a:r>
              <a:rPr lang="en-GB" noProof="0" dirty="0"/>
              <a:t>Highlight</a:t>
            </a:r>
            <a:br>
              <a:rPr lang="en-GB" noProof="0" dirty="0"/>
            </a:br>
            <a:r>
              <a:rPr lang="en-GB" noProof="0" dirty="0"/>
              <a:t>text</a:t>
            </a:r>
            <a:br>
              <a:rPr lang="en-GB" noProof="0" dirty="0"/>
            </a:br>
            <a:r>
              <a:rPr lang="en-GB" noProof="0" dirty="0"/>
              <a:t>here</a:t>
            </a:r>
          </a:p>
        </p:txBody>
      </p:sp>
      <p:sp>
        <p:nvSpPr>
          <p:cNvPr id="8" name="Textplatzhalter 9"/>
          <p:cNvSpPr>
            <a:spLocks noGrp="1"/>
          </p:cNvSpPr>
          <p:nvPr>
            <p:ph type="body" sz="quarter" idx="10" hasCustomPrompt="1"/>
          </p:nvPr>
        </p:nvSpPr>
        <p:spPr>
          <a:xfrm>
            <a:off x="419870" y="2460840"/>
            <a:ext cx="3358379" cy="1641584"/>
          </a:xfrm>
        </p:spPr>
        <p:txBody>
          <a:bodyPr/>
          <a:lstStyle>
            <a:lvl1pPr marL="0" indent="0">
              <a:defRPr sz="1000">
                <a:solidFill>
                  <a:schemeClr val="tx1"/>
                </a:solidFill>
                <a:latin typeface="Arial" panose="020B0604020202020204" pitchFamily="34" charset="0"/>
                <a:cs typeface="Arial" panose="020B0604020202020204" pitchFamily="34" charset="0"/>
              </a:defRPr>
            </a:lvl1pPr>
            <a:lvl2pPr>
              <a:buClrTx/>
              <a:defRPr sz="1000" baseline="0">
                <a:solidFill>
                  <a:schemeClr val="tx1"/>
                </a:solidFill>
                <a:latin typeface="Arial" panose="020B0604020202020204" pitchFamily="34" charset="0"/>
                <a:cs typeface="Arial" panose="020B0604020202020204" pitchFamily="34" charset="0"/>
              </a:defRPr>
            </a:lvl2pPr>
            <a:lvl3pPr>
              <a:defRPr sz="1000">
                <a:solidFill>
                  <a:schemeClr val="tx1"/>
                </a:solidFill>
                <a:latin typeface="Arial" panose="020B0604020202020204" pitchFamily="34" charset="0"/>
                <a:cs typeface="Arial" panose="020B0604020202020204" pitchFamily="34" charset="0"/>
              </a:defRPr>
            </a:lvl3pPr>
            <a:lvl4pPr marL="1609685" indent="-23813">
              <a:buNone/>
              <a:defRPr sz="1000">
                <a:solidFill>
                  <a:schemeClr val="tx1"/>
                </a:solidFill>
                <a:latin typeface="Arial" panose="020B0604020202020204" pitchFamily="34" charset="0"/>
                <a:cs typeface="Arial" panose="020B0604020202020204" pitchFamily="34" charset="0"/>
              </a:defRPr>
            </a:lvl4pPr>
            <a:lvl5pPr>
              <a:buClrTx/>
              <a:defRPr sz="1000">
                <a:solidFill>
                  <a:schemeClr val="tx1"/>
                </a:solidFill>
                <a:latin typeface="Arial" panose="020B0604020202020204" pitchFamily="34" charset="0"/>
                <a:cs typeface="Arial" panose="020B0604020202020204" pitchFamily="34" charset="0"/>
              </a:defRPr>
            </a:lvl5pPr>
            <a:lvl6pPr marL="0" indent="0">
              <a:buFontTx/>
              <a:buNone/>
              <a:defRPr sz="1000">
                <a:solidFill>
                  <a:schemeClr val="tx1"/>
                </a:solidFill>
                <a:latin typeface="Arial" panose="020B0604020202020204" pitchFamily="34" charset="0"/>
                <a:cs typeface="Arial" panose="020B0604020202020204" pitchFamily="34" charset="0"/>
              </a:defRPr>
            </a:lvl6p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a:t>
            </a:r>
          </a:p>
        </p:txBody>
      </p:sp>
    </p:spTree>
    <p:extLst>
      <p:ext uri="{BB962C8B-B14F-4D97-AF65-F5344CB8AC3E}">
        <p14:creationId xmlns:p14="http://schemas.microsoft.com/office/powerpoint/2010/main" val="3688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clean">
    <p:spTree>
      <p:nvGrpSpPr>
        <p:cNvPr id="1" name=""/>
        <p:cNvGrpSpPr/>
        <p:nvPr/>
      </p:nvGrpSpPr>
      <p:grpSpPr>
        <a:xfrm>
          <a:off x="0" y="0"/>
          <a:ext cx="0" cy="0"/>
          <a:chOff x="0" y="0"/>
          <a:chExt cx="0" cy="0"/>
        </a:xfrm>
      </p:grpSpPr>
      <p:sp>
        <p:nvSpPr>
          <p:cNvPr id="3" name="Rechteck 2"/>
          <p:cNvSpPr/>
          <p:nvPr userDrawn="1"/>
        </p:nvSpPr>
        <p:spPr bwMode="auto">
          <a:xfrm>
            <a:off x="7780020" y="91440"/>
            <a:ext cx="1089660" cy="594360"/>
          </a:xfrm>
          <a:prstGeom prst="rect">
            <a:avLst/>
          </a:prstGeom>
          <a:solidFill>
            <a:schemeClr val="bg1"/>
          </a:solidFill>
          <a:ln w="6350">
            <a:noFill/>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GB" sz="1200" dirty="0">
              <a:latin typeface="Arial" panose="020B0604020202020204" pitchFamily="34" charset="0"/>
              <a:cs typeface="Arial" panose="020B0604020202020204" pitchFamily="34" charset="0"/>
            </a:endParaRPr>
          </a:p>
        </p:txBody>
      </p:sp>
      <p:sp>
        <p:nvSpPr>
          <p:cNvPr id="6" name="Bildplatzhalter 2"/>
          <p:cNvSpPr>
            <a:spLocks noGrp="1"/>
          </p:cNvSpPr>
          <p:nvPr>
            <p:ph type="pic" sz="quarter" idx="11" hasCustomPrompt="1"/>
          </p:nvPr>
        </p:nvSpPr>
        <p:spPr>
          <a:xfrm>
            <a:off x="0" y="0"/>
            <a:ext cx="9144000" cy="5143500"/>
          </a:xfrm>
        </p:spPr>
        <p:txBody>
          <a:bodyPr/>
          <a:lstStyle>
            <a:lvl1pPr algn="ctr">
              <a:defRPr/>
            </a:lvl1pPr>
          </a:lstStyle>
          <a:p>
            <a:r>
              <a:rPr lang="en-GB" noProof="0" dirty="0"/>
              <a:t>&lt;please place red divider image here&gt;</a:t>
            </a:r>
          </a:p>
        </p:txBody>
      </p:sp>
      <p:sp>
        <p:nvSpPr>
          <p:cNvPr id="4" name="Rectangle 2"/>
          <p:cNvSpPr>
            <a:spLocks noGrp="1" noChangeArrowheads="1"/>
          </p:cNvSpPr>
          <p:nvPr>
            <p:ph type="title" hasCustomPrompt="1"/>
          </p:nvPr>
        </p:nvSpPr>
        <p:spPr bwMode="auto">
          <a:xfrm>
            <a:off x="860437" y="1097810"/>
            <a:ext cx="3468553" cy="346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000" baseline="0">
                <a:solidFill>
                  <a:schemeClr val="bg1"/>
                </a:solidFill>
                <a:latin typeface="Arial Black" panose="020B0A04020102020204" pitchFamily="34" charset="0"/>
              </a:defRPr>
            </a:lvl1pPr>
          </a:lstStyle>
          <a:p>
            <a:pPr lvl="0"/>
            <a:r>
              <a:rPr lang="en-GB" noProof="0" dirty="0"/>
              <a:t>Divider text here</a:t>
            </a:r>
          </a:p>
        </p:txBody>
      </p:sp>
      <p:sp>
        <p:nvSpPr>
          <p:cNvPr id="5" name="Textplatzhalter 9"/>
          <p:cNvSpPr>
            <a:spLocks noGrp="1"/>
          </p:cNvSpPr>
          <p:nvPr>
            <p:ph type="body" sz="quarter" idx="10" hasCustomPrompt="1"/>
          </p:nvPr>
        </p:nvSpPr>
        <p:spPr>
          <a:xfrm>
            <a:off x="860437" y="1474996"/>
            <a:ext cx="3468553" cy="620504"/>
          </a:xfrm>
        </p:spPr>
        <p:txBody>
          <a:bodyPr/>
          <a:lstStyle>
            <a:lvl1pPr marL="0" indent="0">
              <a:defRPr sz="1000">
                <a:solidFill>
                  <a:schemeClr val="bg1"/>
                </a:solidFill>
                <a:latin typeface="Arial" panose="020B0604020202020204" pitchFamily="34" charset="0"/>
                <a:cs typeface="Arial" panose="020B0604020202020204" pitchFamily="34" charset="0"/>
              </a:defRPr>
            </a:lvl1pPr>
            <a:lvl2pPr>
              <a:buClr>
                <a:srgbClr val="DA2131"/>
              </a:buClr>
              <a:defRPr sz="800" baseline="0">
                <a:solidFill>
                  <a:schemeClr val="tx1"/>
                </a:solidFill>
                <a:latin typeface="Arial" panose="020B0604020202020204" pitchFamily="34" charset="0"/>
                <a:cs typeface="Arial" panose="020B0604020202020204" pitchFamily="34" charset="0"/>
              </a:defRPr>
            </a:lvl2pPr>
            <a:lvl3pPr>
              <a:defRPr sz="800">
                <a:solidFill>
                  <a:schemeClr val="tx1"/>
                </a:solidFill>
                <a:latin typeface="Arial" panose="020B0604020202020204" pitchFamily="34" charset="0"/>
                <a:cs typeface="Arial" panose="020B0604020202020204" pitchFamily="34" charset="0"/>
              </a:defRPr>
            </a:lvl3pPr>
            <a:lvl4pPr marL="1609685" indent="-23813">
              <a:buNone/>
              <a:defRPr sz="800">
                <a:solidFill>
                  <a:schemeClr val="tx1"/>
                </a:solidFill>
                <a:latin typeface="Arial" panose="020B0604020202020204" pitchFamily="34" charset="0"/>
                <a:cs typeface="Arial" panose="020B0604020202020204" pitchFamily="34" charset="0"/>
              </a:defRPr>
            </a:lvl4pPr>
            <a:lvl5pPr>
              <a:buClr>
                <a:srgbClr val="DA2128"/>
              </a:buClr>
              <a:defRPr sz="800">
                <a:solidFill>
                  <a:schemeClr val="tx1"/>
                </a:solidFill>
                <a:latin typeface="Arial" panose="020B0604020202020204" pitchFamily="34" charset="0"/>
                <a:cs typeface="Arial" panose="020B0604020202020204" pitchFamily="34" charset="0"/>
              </a:defRPr>
            </a:lvl5pPr>
            <a:lvl6pPr marL="0" indent="0">
              <a:buFontTx/>
              <a:buNone/>
              <a:defRPr sz="800">
                <a:solidFill>
                  <a:schemeClr val="tx1"/>
                </a:solidFill>
                <a:latin typeface="Arial" panose="020B0604020202020204" pitchFamily="34" charset="0"/>
                <a:cs typeface="Arial" panose="020B0604020202020204" pitchFamily="34" charset="0"/>
              </a:defRPr>
            </a:lvl6pPr>
          </a:lstStyle>
          <a:p>
            <a:pPr lvl="0"/>
            <a:r>
              <a:rPr lang="en-GB" noProof="0" dirty="0"/>
              <a:t>Master text style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29588" y="270241"/>
            <a:ext cx="728794" cy="317930"/>
          </a:xfrm>
          <a:prstGeom prst="rect">
            <a:avLst/>
          </a:prstGeom>
          <a:noFill/>
          <a:ln>
            <a:noFill/>
          </a:ln>
        </p:spPr>
      </p:pic>
    </p:spTree>
    <p:extLst>
      <p:ext uri="{BB962C8B-B14F-4D97-AF65-F5344CB8AC3E}">
        <p14:creationId xmlns:p14="http://schemas.microsoft.com/office/powerpoint/2010/main" val="1127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55948" y="294350"/>
            <a:ext cx="1204219" cy="272788"/>
          </a:xfrm>
          <a:prstGeom prst="rect">
            <a:avLst/>
          </a:prstGeom>
        </p:spPr>
      </p:pic>
      <p:sp>
        <p:nvSpPr>
          <p:cNvPr id="1029" name="Rectangle 2"/>
          <p:cNvSpPr>
            <a:spLocks noGrp="1" noChangeArrowheads="1"/>
          </p:cNvSpPr>
          <p:nvPr>
            <p:ph type="title"/>
          </p:nvPr>
        </p:nvSpPr>
        <p:spPr bwMode="auto">
          <a:xfrm>
            <a:off x="287999" y="216000"/>
            <a:ext cx="7559999" cy="3952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Master styles</a:t>
            </a:r>
          </a:p>
        </p:txBody>
      </p:sp>
      <p:sp>
        <p:nvSpPr>
          <p:cNvPr id="1030" name="Rectangle 3"/>
          <p:cNvSpPr>
            <a:spLocks noGrp="1" noChangeArrowheads="1"/>
          </p:cNvSpPr>
          <p:nvPr>
            <p:ph type="body" idx="1"/>
          </p:nvPr>
        </p:nvSpPr>
        <p:spPr bwMode="auto">
          <a:xfrm>
            <a:off x="288001" y="914402"/>
            <a:ext cx="8568000" cy="3862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Master text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Slogans and key messages </a:t>
            </a:r>
          </a:p>
        </p:txBody>
      </p:sp>
      <p:sp>
        <p:nvSpPr>
          <p:cNvPr id="11" name="Rechteck 10"/>
          <p:cNvSpPr>
            <a:spLocks/>
          </p:cNvSpPr>
          <p:nvPr/>
        </p:nvSpPr>
        <p:spPr bwMode="auto">
          <a:xfrm>
            <a:off x="246574" y="4867846"/>
            <a:ext cx="261247" cy="176214"/>
          </a:xfrm>
          <a:prstGeom prst="rect">
            <a:avLst/>
          </a:prstGeom>
          <a:noFill/>
          <a:ln w="6350" cap="flat" cmpd="sng" algn="ctr">
            <a:noFill/>
            <a:prstDash val="solid"/>
            <a:round/>
            <a:headEnd type="none" w="med" len="med"/>
            <a:tailEnd type="none" w="med" len="med"/>
          </a:ln>
          <a:effectLst/>
        </p:spPr>
        <p:txBody>
          <a:bodyPr lIns="0" tIns="0" rIns="0" bIns="0" anchor="ctr"/>
          <a:lstStyle/>
          <a:p>
            <a:pPr algn="ctr">
              <a:spcBef>
                <a:spcPct val="50000"/>
              </a:spcBef>
              <a:tabLst>
                <a:tab pos="2961012" algn="ctr"/>
                <a:tab pos="6095848" algn="r"/>
                <a:tab pos="6586374" algn="r"/>
              </a:tabLst>
              <a:defRPr/>
            </a:pPr>
            <a:fld id="{2A605FED-7AC8-4412-BF98-CCE815642EF6}" type="slidenum">
              <a:rPr lang="de-DE" sz="450" b="1" smtClean="0">
                <a:solidFill>
                  <a:schemeClr val="bg1"/>
                </a:solidFill>
                <a:latin typeface="Arial" pitchFamily="34" charset="0"/>
                <a:cs typeface="Arial" pitchFamily="34" charset="0"/>
              </a:rPr>
              <a:pPr algn="ctr">
                <a:spcBef>
                  <a:spcPct val="50000"/>
                </a:spcBef>
                <a:tabLst>
                  <a:tab pos="2961012" algn="ctr"/>
                  <a:tab pos="6095848" algn="r"/>
                  <a:tab pos="6586374" algn="r"/>
                </a:tabLst>
                <a:defRPr/>
              </a:pPr>
              <a:t>‹#›</a:t>
            </a:fld>
            <a:endParaRPr lang="en-GB" sz="600" b="1" dirty="0">
              <a:solidFill>
                <a:schemeClr val="bg1"/>
              </a:solidFill>
              <a:latin typeface="Arial" pitchFamily="34" charset="0"/>
              <a:cs typeface="Arial" pitchFamily="34" charset="0"/>
            </a:endParaRPr>
          </a:p>
        </p:txBody>
      </p:sp>
      <p:sp>
        <p:nvSpPr>
          <p:cNvPr id="14" name="Fußzeilenplatzhalter 12"/>
          <p:cNvSpPr>
            <a:spLocks noGrp="1"/>
          </p:cNvSpPr>
          <p:nvPr>
            <p:ph type="ftr" sz="quarter" idx="3"/>
          </p:nvPr>
        </p:nvSpPr>
        <p:spPr>
          <a:xfrm>
            <a:off x="657183" y="4920135"/>
            <a:ext cx="2160000" cy="108000"/>
          </a:xfrm>
          <a:prstGeom prst="rect">
            <a:avLst/>
          </a:prstGeom>
        </p:spPr>
        <p:txBody>
          <a:bodyPr vert="horz" wrap="square" lIns="0" tIns="0" rIns="0" bIns="0" numCol="1" anchor="b" anchorCtr="0" compatLnSpc="1">
            <a:prstTxWarp prst="textNoShape">
              <a:avLst/>
            </a:prstTxWarp>
          </a:bodyPr>
          <a:lstStyle>
            <a:lvl1pPr>
              <a:spcBef>
                <a:spcPct val="50000"/>
              </a:spcBef>
              <a:defRPr sz="600" dirty="0">
                <a:solidFill>
                  <a:schemeClr val="bg1">
                    <a:lumMod val="50000"/>
                  </a:schemeClr>
                </a:solidFill>
                <a:latin typeface="Arial" pitchFamily="34" charset="0"/>
                <a:cs typeface="Arial" pitchFamily="34" charset="0"/>
              </a:defRPr>
            </a:lvl1pPr>
          </a:lstStyle>
          <a:p>
            <a:pPr>
              <a:defRPr/>
            </a:pPr>
            <a:endParaRPr lang="en-US" dirty="0"/>
          </a:p>
        </p:txBody>
      </p:sp>
      <p:sp>
        <p:nvSpPr>
          <p:cNvPr id="15" name="Shape 2"/>
          <p:cNvSpPr/>
          <p:nvPr/>
        </p:nvSpPr>
        <p:spPr>
          <a:xfrm>
            <a:off x="291222" y="4888451"/>
            <a:ext cx="135000" cy="1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2128"/>
          </a:solidFill>
          <a:ln w="12700">
            <a:miter lim="400000"/>
          </a:ln>
        </p:spPr>
        <p:txBody>
          <a:bodyPr lIns="0" tIns="0" rIns="0" bIns="0" anchor="ctr"/>
          <a:lstStyle/>
          <a:p>
            <a:pPr lvl="0">
              <a:defRPr sz="2400">
                <a:solidFill>
                  <a:srgbClr val="FFFFFF"/>
                </a:solidFill>
              </a:defRPr>
            </a:pPr>
            <a:endParaRPr sz="1500" dirty="0"/>
          </a:p>
        </p:txBody>
      </p:sp>
      <p:sp>
        <p:nvSpPr>
          <p:cNvPr id="16" name="Rechteck 15"/>
          <p:cNvSpPr>
            <a:spLocks/>
          </p:cNvSpPr>
          <p:nvPr/>
        </p:nvSpPr>
        <p:spPr bwMode="auto">
          <a:xfrm>
            <a:off x="228100" y="4867846"/>
            <a:ext cx="261247" cy="176214"/>
          </a:xfrm>
          <a:prstGeom prst="rect">
            <a:avLst/>
          </a:prstGeom>
          <a:noFill/>
          <a:ln w="6350" cap="flat" cmpd="sng" algn="ctr">
            <a:noFill/>
            <a:prstDash val="solid"/>
            <a:round/>
            <a:headEnd type="none" w="med" len="med"/>
            <a:tailEnd type="none" w="med" len="med"/>
          </a:ln>
          <a:effectLst/>
        </p:spPr>
        <p:txBody>
          <a:bodyPr lIns="0" tIns="0" rIns="0" bIns="0" anchor="ctr"/>
          <a:lstStyle/>
          <a:p>
            <a:pPr algn="ctr">
              <a:spcBef>
                <a:spcPct val="50000"/>
              </a:spcBef>
              <a:tabLst>
                <a:tab pos="2961012" algn="ctr"/>
                <a:tab pos="6095848" algn="r"/>
                <a:tab pos="6586374" algn="r"/>
              </a:tabLst>
              <a:defRPr/>
            </a:pPr>
            <a:fld id="{2A605FED-7AC8-4412-BF98-CCE815642EF6}" type="slidenum">
              <a:rPr lang="de-DE" sz="700" b="1" smtClean="0">
                <a:solidFill>
                  <a:schemeClr val="bg1"/>
                </a:solidFill>
                <a:latin typeface="Arial" pitchFamily="34" charset="0"/>
                <a:cs typeface="Arial" pitchFamily="34" charset="0"/>
              </a:rPr>
              <a:pPr algn="ctr">
                <a:spcBef>
                  <a:spcPct val="50000"/>
                </a:spcBef>
                <a:tabLst>
                  <a:tab pos="2961012" algn="ctr"/>
                  <a:tab pos="6095848" algn="r"/>
                  <a:tab pos="6586374" algn="r"/>
                </a:tabLst>
                <a:defRPr/>
              </a:pPr>
              <a:t>‹#›</a:t>
            </a:fld>
            <a:endParaRPr lang="en-GB" sz="600" b="1" dirty="0">
              <a:solidFill>
                <a:schemeClr val="bg1"/>
              </a:solidFill>
              <a:latin typeface="Arial" pitchFamily="34" charset="0"/>
              <a:cs typeface="Arial" pitchFamily="34" charset="0"/>
            </a:endParaRPr>
          </a:p>
        </p:txBody>
      </p:sp>
      <p:grpSp>
        <p:nvGrpSpPr>
          <p:cNvPr id="2" name="Group 1">
            <a:extLst>
              <a:ext uri="{FF2B5EF4-FFF2-40B4-BE49-F238E27FC236}">
                <a16:creationId xmlns:a16="http://schemas.microsoft.com/office/drawing/2014/main" id="{867E8464-4F1D-C043-A951-C5F1D6021D4B}"/>
              </a:ext>
            </a:extLst>
          </p:cNvPr>
          <p:cNvGrpSpPr/>
          <p:nvPr/>
        </p:nvGrpSpPr>
        <p:grpSpPr>
          <a:xfrm>
            <a:off x="8649183" y="4893632"/>
            <a:ext cx="216000" cy="216000"/>
            <a:chOff x="8564516" y="6536166"/>
            <a:chExt cx="216000" cy="216000"/>
          </a:xfrm>
        </p:grpSpPr>
        <p:sp>
          <p:nvSpPr>
            <p:cNvPr id="17" name="Shape 180">
              <a:extLst>
                <a:ext uri="{FF2B5EF4-FFF2-40B4-BE49-F238E27FC236}">
                  <a16:creationId xmlns:a16="http://schemas.microsoft.com/office/drawing/2014/main" id="{7888653A-8545-8243-8D4B-2983D0C45D99}"/>
                </a:ext>
              </a:extLst>
            </p:cNvPr>
            <p:cNvSpPr/>
            <p:nvPr userDrawn="1"/>
          </p:nvSpPr>
          <p:spPr>
            <a:xfrm>
              <a:off x="8564516" y="6536166"/>
              <a:ext cx="216000" cy="216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1D3D9">
                <a:alpha val="99879"/>
              </a:srgbClr>
            </a:solidFill>
            <a:ln w="12700">
              <a:miter lim="400000"/>
            </a:ln>
          </p:spPr>
          <p:txBody>
            <a:bodyPr lIns="36124" tIns="36124" rIns="36124" bIns="36124" anchor="ctr"/>
            <a:lstStyle/>
            <a:p>
              <a:pPr lvl="0" defTabSz="685800">
                <a:defRPr>
                  <a:solidFill>
                    <a:srgbClr val="C3971A"/>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18" name="Shape 181">
              <a:extLst>
                <a:ext uri="{FF2B5EF4-FFF2-40B4-BE49-F238E27FC236}">
                  <a16:creationId xmlns:a16="http://schemas.microsoft.com/office/drawing/2014/main" id="{D46B122B-EE17-2E46-9B3A-AAE65C93F8EC}"/>
                </a:ext>
              </a:extLst>
            </p:cNvPr>
            <p:cNvSpPr/>
            <p:nvPr userDrawn="1"/>
          </p:nvSpPr>
          <p:spPr>
            <a:xfrm>
              <a:off x="8593250" y="6577298"/>
              <a:ext cx="154286" cy="129600"/>
            </a:xfrm>
            <a:custGeom>
              <a:avLst/>
              <a:gdLst/>
              <a:ahLst/>
              <a:cxnLst>
                <a:cxn ang="0">
                  <a:pos x="wd2" y="hd2"/>
                </a:cxn>
                <a:cxn ang="5400000">
                  <a:pos x="wd2" y="hd2"/>
                </a:cxn>
                <a:cxn ang="10800000">
                  <a:pos x="wd2" y="hd2"/>
                </a:cxn>
                <a:cxn ang="16200000">
                  <a:pos x="wd2" y="hd2"/>
                </a:cxn>
              </a:cxnLst>
              <a:rect l="0" t="0" r="r" b="b"/>
              <a:pathLst>
                <a:path w="21524" h="20941" extrusionOk="0">
                  <a:moveTo>
                    <a:pt x="13176" y="20602"/>
                  </a:moveTo>
                  <a:lnTo>
                    <a:pt x="21150" y="11994"/>
                  </a:lnTo>
                  <a:cubicBezTo>
                    <a:pt x="21395" y="11558"/>
                    <a:pt x="21524" y="11059"/>
                    <a:pt x="21524" y="10551"/>
                  </a:cubicBezTo>
                  <a:cubicBezTo>
                    <a:pt x="21524" y="10043"/>
                    <a:pt x="21395" y="9544"/>
                    <a:pt x="21150" y="9108"/>
                  </a:cubicBezTo>
                  <a:lnTo>
                    <a:pt x="12925" y="206"/>
                  </a:lnTo>
                  <a:cubicBezTo>
                    <a:pt x="11762" y="-412"/>
                    <a:pt x="10383" y="427"/>
                    <a:pt x="10291" y="1808"/>
                  </a:cubicBezTo>
                  <a:cubicBezTo>
                    <a:pt x="10270" y="2132"/>
                    <a:pt x="10338" y="2456"/>
                    <a:pt x="10487" y="2740"/>
                  </a:cubicBezTo>
                  <a:lnTo>
                    <a:pt x="15980" y="8625"/>
                  </a:lnTo>
                  <a:lnTo>
                    <a:pt x="1469" y="8625"/>
                  </a:lnTo>
                  <a:cubicBezTo>
                    <a:pt x="571" y="8747"/>
                    <a:pt x="-76" y="9606"/>
                    <a:pt x="7" y="10567"/>
                  </a:cubicBezTo>
                  <a:cubicBezTo>
                    <a:pt x="79" y="11398"/>
                    <a:pt x="690" y="12061"/>
                    <a:pt x="1469" y="12151"/>
                  </a:cubicBezTo>
                  <a:lnTo>
                    <a:pt x="16119" y="12151"/>
                  </a:lnTo>
                  <a:lnTo>
                    <a:pt x="11011" y="17618"/>
                  </a:lnTo>
                  <a:cubicBezTo>
                    <a:pt x="10304" y="18258"/>
                    <a:pt x="10181" y="19372"/>
                    <a:pt x="10730" y="20169"/>
                  </a:cubicBezTo>
                  <a:cubicBezTo>
                    <a:pt x="11301" y="20996"/>
                    <a:pt x="12385" y="21188"/>
                    <a:pt x="13176" y="20602"/>
                  </a:cubicBezTo>
                  <a:close/>
                </a:path>
              </a:pathLst>
            </a:custGeom>
            <a:solidFill>
              <a:srgbClr val="FFFFFF"/>
            </a:solidFill>
            <a:ln w="12700">
              <a:miter lim="400000"/>
            </a:ln>
          </p:spPr>
          <p:txBody>
            <a:bodyPr lIns="0" tIns="0" rIns="0" bIns="0"/>
            <a:lstStyle/>
            <a:p>
              <a:pPr lvl="0" defTabSz="685800">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Tree>
    <p:extLst>
      <p:ext uri="{BB962C8B-B14F-4D97-AF65-F5344CB8AC3E}">
        <p14:creationId xmlns:p14="http://schemas.microsoft.com/office/powerpoint/2010/main" val="716467515"/>
      </p:ext>
    </p:extLst>
  </p:cSld>
  <p:clrMap bg1="lt1" tx1="dk1" bg2="lt2" tx2="dk2" accent1="accent1" accent2="accent2" accent3="accent3" accent4="accent4" accent5="accent5" accent6="accent6" hlink="hlink" folHlink="folHlink"/>
  <p:sldLayoutIdLst>
    <p:sldLayoutId id="2147484380" r:id="rId1"/>
    <p:sldLayoutId id="2147484374" r:id="rId2"/>
    <p:sldLayoutId id="2147484361" r:id="rId3"/>
    <p:sldLayoutId id="2147484354" r:id="rId4"/>
    <p:sldLayoutId id="2147484379" r:id="rId5"/>
    <p:sldLayoutId id="2147484378" r:id="rId6"/>
    <p:sldLayoutId id="2147484360" r:id="rId7"/>
    <p:sldLayoutId id="2147484381" r:id="rId8"/>
    <p:sldLayoutId id="2147484359" r:id="rId9"/>
    <p:sldLayoutId id="2147484376" r:id="rId10"/>
    <p:sldLayoutId id="2147484377" r:id="rId11"/>
    <p:sldLayoutId id="2147484366" r:id="rId12"/>
    <p:sldLayoutId id="2147484353" r:id="rId13"/>
    <p:sldLayoutId id="2147484382" r:id="rId14"/>
    <p:sldLayoutId id="2147484385" r:id="rId15"/>
    <p:sldLayoutId id="2147484383" r:id="rId16"/>
    <p:sldLayoutId id="214748438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0" fontAlgn="base" hangingPunct="0">
        <a:lnSpc>
          <a:spcPct val="90000"/>
        </a:lnSpc>
        <a:spcBef>
          <a:spcPct val="0"/>
        </a:spcBef>
        <a:spcAft>
          <a:spcPct val="0"/>
        </a:spcAft>
        <a:tabLst/>
        <a:defRPr sz="1650" b="1">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tabLst>
          <a:tab pos="141682" algn="l"/>
        </a:tabLst>
        <a:defRPr sz="1500" b="1">
          <a:solidFill>
            <a:schemeClr val="tx1"/>
          </a:solidFill>
          <a:latin typeface="Arial" charset="0"/>
        </a:defRPr>
      </a:lvl2pPr>
      <a:lvl3pPr algn="l" rtl="0" eaLnBrk="0" fontAlgn="base" hangingPunct="0">
        <a:spcBef>
          <a:spcPct val="0"/>
        </a:spcBef>
        <a:spcAft>
          <a:spcPct val="0"/>
        </a:spcAft>
        <a:tabLst>
          <a:tab pos="141682" algn="l"/>
        </a:tabLst>
        <a:defRPr sz="1500" b="1">
          <a:solidFill>
            <a:schemeClr val="tx1"/>
          </a:solidFill>
          <a:latin typeface="Arial" charset="0"/>
        </a:defRPr>
      </a:lvl3pPr>
      <a:lvl4pPr algn="l" rtl="0" eaLnBrk="0" fontAlgn="base" hangingPunct="0">
        <a:spcBef>
          <a:spcPct val="0"/>
        </a:spcBef>
        <a:spcAft>
          <a:spcPct val="0"/>
        </a:spcAft>
        <a:tabLst>
          <a:tab pos="141682" algn="l"/>
        </a:tabLst>
        <a:defRPr sz="1500" b="1">
          <a:solidFill>
            <a:schemeClr val="tx1"/>
          </a:solidFill>
          <a:latin typeface="Arial" charset="0"/>
        </a:defRPr>
      </a:lvl4pPr>
      <a:lvl5pPr algn="l" rtl="0" eaLnBrk="0" fontAlgn="base" hangingPunct="0">
        <a:spcBef>
          <a:spcPct val="0"/>
        </a:spcBef>
        <a:spcAft>
          <a:spcPct val="0"/>
        </a:spcAft>
        <a:tabLst>
          <a:tab pos="141682" algn="l"/>
        </a:tabLst>
        <a:defRPr sz="1500" b="1">
          <a:solidFill>
            <a:schemeClr val="tx1"/>
          </a:solidFill>
          <a:latin typeface="Arial" charset="0"/>
        </a:defRPr>
      </a:lvl5pPr>
      <a:lvl6pPr marL="342892" algn="l" rtl="0" fontAlgn="base">
        <a:spcBef>
          <a:spcPct val="0"/>
        </a:spcBef>
        <a:spcAft>
          <a:spcPct val="0"/>
        </a:spcAft>
        <a:tabLst>
          <a:tab pos="141682" algn="l"/>
        </a:tabLst>
        <a:defRPr b="1">
          <a:solidFill>
            <a:srgbClr val="777777"/>
          </a:solidFill>
          <a:latin typeface="Arial" charset="0"/>
        </a:defRPr>
      </a:lvl6pPr>
      <a:lvl7pPr marL="685783" algn="l" rtl="0" fontAlgn="base">
        <a:spcBef>
          <a:spcPct val="0"/>
        </a:spcBef>
        <a:spcAft>
          <a:spcPct val="0"/>
        </a:spcAft>
        <a:tabLst>
          <a:tab pos="141682" algn="l"/>
        </a:tabLst>
        <a:defRPr b="1">
          <a:solidFill>
            <a:srgbClr val="777777"/>
          </a:solidFill>
          <a:latin typeface="Arial" charset="0"/>
        </a:defRPr>
      </a:lvl7pPr>
      <a:lvl8pPr marL="1028675" algn="l" rtl="0" fontAlgn="base">
        <a:spcBef>
          <a:spcPct val="0"/>
        </a:spcBef>
        <a:spcAft>
          <a:spcPct val="0"/>
        </a:spcAft>
        <a:tabLst>
          <a:tab pos="141682" algn="l"/>
        </a:tabLst>
        <a:defRPr b="1">
          <a:solidFill>
            <a:srgbClr val="777777"/>
          </a:solidFill>
          <a:latin typeface="Arial" charset="0"/>
        </a:defRPr>
      </a:lvl8pPr>
      <a:lvl9pPr marL="1371566" algn="l" rtl="0" fontAlgn="base">
        <a:spcBef>
          <a:spcPct val="0"/>
        </a:spcBef>
        <a:spcAft>
          <a:spcPct val="0"/>
        </a:spcAft>
        <a:tabLst>
          <a:tab pos="141682" algn="l"/>
        </a:tabLst>
        <a:defRPr b="1">
          <a:solidFill>
            <a:srgbClr val="777777"/>
          </a:solidFill>
          <a:latin typeface="Arial" charset="0"/>
        </a:defRPr>
      </a:lvl9pPr>
    </p:titleStyle>
    <p:bodyStyle>
      <a:lvl1pPr marL="257169" indent="-257169" algn="l" rtl="0" eaLnBrk="0" fontAlgn="base" hangingPunct="0">
        <a:lnSpc>
          <a:spcPct val="100000"/>
        </a:lnSpc>
        <a:spcBef>
          <a:spcPts val="450"/>
        </a:spcBef>
        <a:spcAft>
          <a:spcPct val="0"/>
        </a:spcAft>
        <a:defRPr sz="1200">
          <a:solidFill>
            <a:schemeClr val="tx1"/>
          </a:solidFill>
          <a:latin typeface="Arial" panose="020B0604020202020204" pitchFamily="34" charset="0"/>
          <a:ea typeface="+mn-ea"/>
          <a:cs typeface="Arial" panose="020B0604020202020204" pitchFamily="34" charset="0"/>
        </a:defRPr>
      </a:lvl1pPr>
      <a:lvl2pPr marL="133347" indent="-13215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38150" indent="-111917" algn="l" rtl="0" eaLnBrk="0" fontAlgn="base" hangingPunct="0">
        <a:lnSpc>
          <a:spcPct val="100000"/>
        </a:lnSpc>
        <a:spcBef>
          <a:spcPts val="450"/>
        </a:spcBef>
        <a:spcAft>
          <a:spcPct val="0"/>
        </a:spcAft>
        <a:buChar char="-"/>
        <a:defRPr sz="1200">
          <a:solidFill>
            <a:schemeClr val="tx1"/>
          </a:solidFill>
          <a:latin typeface="Arial" panose="020B0604020202020204" pitchFamily="34" charset="0"/>
          <a:cs typeface="Arial" panose="020B0604020202020204" pitchFamily="34" charset="0"/>
        </a:defRPr>
      </a:lvl3pPr>
      <a:lvl4pPr marL="1752557" indent="-133347" algn="l" rtl="0" eaLnBrk="0" fontAlgn="base" hangingPunct="0">
        <a:lnSpc>
          <a:spcPct val="100000"/>
        </a:lnSpc>
        <a:spcBef>
          <a:spcPts val="450"/>
        </a:spcBef>
        <a:spcAft>
          <a:spcPct val="0"/>
        </a:spcAft>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4pPr>
      <a:lvl5pPr marL="1752557" indent="-13334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0" marR="0" indent="0" algn="l" defTabSz="685783" rtl="0" eaLnBrk="1" fontAlgn="base" latinLnBrk="0" hangingPunct="1">
        <a:lnSpc>
          <a:spcPct val="130000"/>
        </a:lnSpc>
        <a:spcBef>
          <a:spcPct val="0"/>
        </a:spcBef>
        <a:spcAft>
          <a:spcPct val="0"/>
        </a:spcAft>
        <a:buClrTx/>
        <a:buSzTx/>
        <a:buFontTx/>
        <a:buNone/>
        <a:tabLst/>
        <a:defRPr lang="en-GB" sz="1200" noProof="0" dirty="0" smtClean="0">
          <a:solidFill>
            <a:srgbClr val="D71A2F"/>
          </a:solidFill>
          <a:latin typeface="Arial Black" panose="020B0A04020102020204" pitchFamily="34" charset="0"/>
        </a:defRPr>
      </a:lvl6pPr>
      <a:lvl7pPr marL="2440720" indent="-158350" algn="l" rtl="0" fontAlgn="base">
        <a:lnSpc>
          <a:spcPct val="130000"/>
        </a:lnSpc>
        <a:spcBef>
          <a:spcPct val="0"/>
        </a:spcBef>
        <a:spcAft>
          <a:spcPct val="0"/>
        </a:spcAft>
        <a:buChar char="•"/>
        <a:defRPr sz="1050">
          <a:solidFill>
            <a:schemeClr val="tx1"/>
          </a:solidFill>
          <a:latin typeface="+mn-lt"/>
        </a:defRPr>
      </a:lvl7pPr>
      <a:lvl8pPr marL="2783612" indent="-158350" algn="l" rtl="0" fontAlgn="base">
        <a:lnSpc>
          <a:spcPct val="130000"/>
        </a:lnSpc>
        <a:spcBef>
          <a:spcPct val="0"/>
        </a:spcBef>
        <a:spcAft>
          <a:spcPct val="0"/>
        </a:spcAft>
        <a:buChar char="•"/>
        <a:defRPr sz="1050">
          <a:solidFill>
            <a:schemeClr val="tx1"/>
          </a:solidFill>
          <a:latin typeface="+mn-lt"/>
        </a:defRPr>
      </a:lvl8pPr>
      <a:lvl9pPr marL="3126503" indent="-158350" algn="l" rtl="0" fontAlgn="base">
        <a:lnSpc>
          <a:spcPct val="130000"/>
        </a:lnSpc>
        <a:spcBef>
          <a:spcPct val="0"/>
        </a:spcBef>
        <a:spcAft>
          <a:spcPct val="0"/>
        </a:spcAft>
        <a:buChar char="•"/>
        <a:defRPr sz="1050">
          <a:solidFill>
            <a:schemeClr val="tx1"/>
          </a:solidFill>
          <a:latin typeface="+mn-lt"/>
        </a:defRPr>
      </a:lvl9pPr>
    </p:bodyStyle>
    <p:other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8"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 userDrawn="1">
          <p15:clr>
            <a:srgbClr val="F26B43"/>
          </p15:clr>
        </p15:guide>
        <p15:guide id="2" pos="5572" userDrawn="1">
          <p15:clr>
            <a:srgbClr val="F26B43"/>
          </p15:clr>
        </p15:guide>
        <p15:guide id="3" orient="horz" pos="16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chart" Target="../charts/char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 Id="rId5" Type="http://schemas.openxmlformats.org/officeDocument/2006/relationships/chart" Target="../charts/chart30.xml"/><Relationship Id="rId4" Type="http://schemas.openxmlformats.org/officeDocument/2006/relationships/chart" Target="../charts/char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 Id="rId5" Type="http://schemas.openxmlformats.org/officeDocument/2006/relationships/chart" Target="../charts/chart34.xml"/><Relationship Id="rId4" Type="http://schemas.openxmlformats.org/officeDocument/2006/relationships/chart" Target="../charts/char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5" Type="http://schemas.openxmlformats.org/officeDocument/2006/relationships/chart" Target="../charts/chart38.xml"/><Relationship Id="rId4" Type="http://schemas.openxmlformats.org/officeDocument/2006/relationships/chart" Target="../charts/char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xml"/><Relationship Id="rId5" Type="http://schemas.openxmlformats.org/officeDocument/2006/relationships/chart" Target="../charts/chart42.xml"/><Relationship Id="rId4" Type="http://schemas.openxmlformats.org/officeDocument/2006/relationships/chart" Target="../charts/chart41.xml"/></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3.xml"/><Relationship Id="rId5" Type="http://schemas.openxmlformats.org/officeDocument/2006/relationships/chart" Target="../charts/chart46.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chart" Target="../charts/chart50.xml"/><Relationship Id="rId11" Type="http://schemas.openxmlformats.org/officeDocument/2006/relationships/chart" Target="../charts/chart55.xml"/><Relationship Id="rId5" Type="http://schemas.openxmlformats.org/officeDocument/2006/relationships/chart" Target="../charts/chart49.xml"/><Relationship Id="rId10" Type="http://schemas.openxmlformats.org/officeDocument/2006/relationships/chart" Target="../charts/chart54.xml"/><Relationship Id="rId4" Type="http://schemas.openxmlformats.org/officeDocument/2006/relationships/chart" Target="../charts/chart48.xml"/><Relationship Id="rId9"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390785" y="3927639"/>
            <a:ext cx="6582981" cy="320531"/>
          </a:xfrm>
        </p:spPr>
        <p:txBody>
          <a:bodyPr/>
          <a:lstStyle/>
          <a:p>
            <a:r>
              <a:rPr lang="en-US" dirty="0"/>
              <a:t>Motherson Sumi Systems Ltd. (MSSL)</a:t>
            </a:r>
            <a:br>
              <a:rPr lang="en-US" dirty="0"/>
            </a:br>
            <a:r>
              <a:rPr lang="en-US" dirty="0"/>
              <a:t>Financial Performance</a:t>
            </a:r>
            <a:br>
              <a:rPr lang="en-US" dirty="0"/>
            </a:br>
            <a:r>
              <a:rPr lang="en-US" dirty="0"/>
              <a:t>Q2 FY 2020-21</a:t>
            </a:r>
            <a:endParaRPr lang="en-GB" dirty="0"/>
          </a:p>
        </p:txBody>
      </p:sp>
      <p:grpSp>
        <p:nvGrpSpPr>
          <p:cNvPr id="4" name="Gruppieren 3"/>
          <p:cNvGrpSpPr/>
          <p:nvPr/>
        </p:nvGrpSpPr>
        <p:grpSpPr>
          <a:xfrm>
            <a:off x="1576344" y="1229923"/>
            <a:ext cx="1949160" cy="1882863"/>
            <a:chOff x="9940196" y="2113562"/>
            <a:chExt cx="3898319" cy="3765725"/>
          </a:xfrm>
        </p:grpSpPr>
        <p:sp>
          <p:nvSpPr>
            <p:cNvPr id="5" name="Shape 283"/>
            <p:cNvSpPr/>
            <p:nvPr/>
          </p:nvSpPr>
          <p:spPr>
            <a:xfrm>
              <a:off x="9940196" y="2113562"/>
              <a:ext cx="3765725" cy="3765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2128"/>
            </a:solidFill>
            <a:ln w="12700" cap="flat">
              <a:noFill/>
              <a:miter lim="400000"/>
            </a:ln>
            <a:effectLst/>
          </p:spPr>
          <p:txBody>
            <a:bodyPr wrap="square" lIns="48768" tIns="48768" rIns="48768" bIns="48768" numCol="1" anchor="ctr">
              <a:noAutofit/>
            </a:bodyPr>
            <a:lstStyle/>
            <a:p>
              <a:pPr defTabSz="514304">
                <a:defRPr sz="7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525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84"/>
            <p:cNvSpPr/>
            <p:nvPr/>
          </p:nvSpPr>
          <p:spPr>
            <a:xfrm>
              <a:off x="10347755" y="2542124"/>
              <a:ext cx="3490760" cy="30570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8" tIns="48768" rIns="48768" bIns="48768" numCol="1" anchor="ctr">
              <a:noAutofit/>
            </a:bodyPr>
            <a:lstStyle/>
            <a:p>
              <a:pPr defTabSz="514304">
                <a:lnSpc>
                  <a:spcPct val="90000"/>
                </a:lnSpc>
                <a:defRPr sz="1800"/>
              </a:pPr>
              <a:r>
                <a:rPr lang="en-GB" sz="1800" dirty="0">
                  <a:solidFill>
                    <a:srgbClr val="FFFFFF"/>
                  </a:solidFill>
                  <a:latin typeface="Arial Black" panose="020B0A04020102020204" pitchFamily="34" charset="0"/>
                  <a:ea typeface="Graphik Black"/>
                  <a:cs typeface="Graphik Black"/>
                  <a:sym typeface="Graphik Black"/>
                </a:rPr>
                <a:t>Proud to be part of.</a:t>
              </a:r>
            </a:p>
          </p:txBody>
        </p:sp>
      </p:grpSp>
    </p:spTree>
    <p:extLst>
      <p:ext uri="{BB962C8B-B14F-4D97-AF65-F5344CB8AC3E}">
        <p14:creationId xmlns:p14="http://schemas.microsoft.com/office/powerpoint/2010/main" val="189928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kern="1200" dirty="0"/>
              <a:t>SMRPBV (In Euro Terms) </a:t>
            </a:r>
            <a:r>
              <a:rPr lang="en-US" dirty="0"/>
              <a:t>: Q2FY20 vs Q2FY21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74074" y="704348"/>
            <a:ext cx="1078178"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96203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915119" y="711584"/>
            <a:ext cx="88902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13" name="Chart 12">
            <a:extLst>
              <a:ext uri="{FF2B5EF4-FFF2-40B4-BE49-F238E27FC236}">
                <a16:creationId xmlns:a16="http://schemas.microsoft.com/office/drawing/2014/main" id="{E394459F-0864-254B-B41C-16EE727FAD5E}"/>
              </a:ext>
            </a:extLst>
          </p:cNvPr>
          <p:cNvGraphicFramePr/>
          <p:nvPr>
            <p:extLst>
              <p:ext uri="{D42A27DB-BD31-4B8C-83A1-F6EECF244321}">
                <p14:modId xmlns:p14="http://schemas.microsoft.com/office/powerpoint/2010/main" val="1434946102"/>
              </p:ext>
            </p:extLst>
          </p:nvPr>
        </p:nvGraphicFramePr>
        <p:xfrm>
          <a:off x="599748" y="834204"/>
          <a:ext cx="3905758" cy="2231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448AECA5-63B4-FD49-80B3-9F15E63471EC}"/>
              </a:ext>
            </a:extLst>
          </p:cNvPr>
          <p:cNvGraphicFramePr/>
          <p:nvPr>
            <p:extLst>
              <p:ext uri="{D42A27DB-BD31-4B8C-83A1-F6EECF244321}">
                <p14:modId xmlns:p14="http://schemas.microsoft.com/office/powerpoint/2010/main" val="1898973200"/>
              </p:ext>
            </p:extLst>
          </p:nvPr>
        </p:nvGraphicFramePr>
        <p:xfrm>
          <a:off x="4657515" y="705711"/>
          <a:ext cx="3920994" cy="223113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20">
            <a:extLst>
              <a:ext uri="{FF2B5EF4-FFF2-40B4-BE49-F238E27FC236}">
                <a16:creationId xmlns:a16="http://schemas.microsoft.com/office/drawing/2014/main" id="{B54AF40B-EE1E-384F-9515-283E9D6B26B8}"/>
              </a:ext>
            </a:extLst>
          </p:cNvPr>
          <p:cNvSpPr txBox="1">
            <a:spLocks noChangeArrowheads="1"/>
          </p:cNvSpPr>
          <p:nvPr/>
        </p:nvSpPr>
        <p:spPr bwMode="auto">
          <a:xfrm>
            <a:off x="7252853" y="589615"/>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cxnSp>
        <p:nvCxnSpPr>
          <p:cNvPr id="10" name="Straight Connector 9">
            <a:extLst>
              <a:ext uri="{FF2B5EF4-FFF2-40B4-BE49-F238E27FC236}">
                <a16:creationId xmlns:a16="http://schemas.microsoft.com/office/drawing/2014/main" id="{3CDCBB67-FC04-CB45-AB61-60DFF4C4AA92}"/>
              </a:ext>
            </a:extLst>
          </p:cNvPr>
          <p:cNvCxnSpPr>
            <a:cxnSpLocks/>
          </p:cNvCxnSpPr>
          <p:nvPr/>
        </p:nvCxnSpPr>
        <p:spPr bwMode="auto">
          <a:xfrm>
            <a:off x="436418" y="2743187"/>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6" name="Shape 234">
            <a:extLst>
              <a:ext uri="{FF2B5EF4-FFF2-40B4-BE49-F238E27FC236}">
                <a16:creationId xmlns:a16="http://schemas.microsoft.com/office/drawing/2014/main" id="{63C1DF3F-6C13-1345-BF54-1D65FEC2F3A3}"/>
              </a:ext>
            </a:extLst>
          </p:cNvPr>
          <p:cNvSpPr/>
          <p:nvPr/>
        </p:nvSpPr>
        <p:spPr>
          <a:xfrm>
            <a:off x="4932872" y="2784531"/>
            <a:ext cx="208749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graphicFrame>
        <p:nvGraphicFramePr>
          <p:cNvPr id="18" name="Chart 17">
            <a:extLst>
              <a:ext uri="{FF2B5EF4-FFF2-40B4-BE49-F238E27FC236}">
                <a16:creationId xmlns:a16="http://schemas.microsoft.com/office/drawing/2014/main" id="{448AECA5-63B4-FD49-80B3-9F15E63471EC}"/>
              </a:ext>
            </a:extLst>
          </p:cNvPr>
          <p:cNvGraphicFramePr/>
          <p:nvPr>
            <p:extLst>
              <p:ext uri="{D42A27DB-BD31-4B8C-83A1-F6EECF244321}">
                <p14:modId xmlns:p14="http://schemas.microsoft.com/office/powerpoint/2010/main" val="2211726184"/>
              </p:ext>
            </p:extLst>
          </p:nvPr>
        </p:nvGraphicFramePr>
        <p:xfrm>
          <a:off x="904314" y="2414386"/>
          <a:ext cx="3874031" cy="2231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448AECA5-63B4-FD49-80B3-9F15E63471EC}"/>
              </a:ext>
            </a:extLst>
          </p:cNvPr>
          <p:cNvGraphicFramePr/>
          <p:nvPr>
            <p:extLst>
              <p:ext uri="{D42A27DB-BD31-4B8C-83A1-F6EECF244321}">
                <p14:modId xmlns:p14="http://schemas.microsoft.com/office/powerpoint/2010/main" val="2845121385"/>
              </p:ext>
            </p:extLst>
          </p:nvPr>
        </p:nvGraphicFramePr>
        <p:xfrm>
          <a:off x="5032882" y="2414386"/>
          <a:ext cx="3920994" cy="2231136"/>
        </p:xfrm>
        <a:graphic>
          <a:graphicData uri="http://schemas.openxmlformats.org/drawingml/2006/chart">
            <c:chart xmlns:c="http://schemas.openxmlformats.org/drawingml/2006/chart" xmlns:r="http://schemas.openxmlformats.org/officeDocument/2006/relationships" r:id="rId5"/>
          </a:graphicData>
        </a:graphic>
      </p:graphicFrame>
      <p:sp>
        <p:nvSpPr>
          <p:cNvPr id="21" name="Shape 234">
            <a:extLst>
              <a:ext uri="{FF2B5EF4-FFF2-40B4-BE49-F238E27FC236}">
                <a16:creationId xmlns:a16="http://schemas.microsoft.com/office/drawing/2014/main" id="{2D5466F0-5A0C-F840-8A9C-58070B3EDAB5}"/>
              </a:ext>
            </a:extLst>
          </p:cNvPr>
          <p:cNvSpPr/>
          <p:nvPr/>
        </p:nvSpPr>
        <p:spPr>
          <a:xfrm>
            <a:off x="238909" y="2769010"/>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sp>
        <p:nvSpPr>
          <p:cNvPr id="22" name="Rectangle 21">
            <a:extLst>
              <a:ext uri="{FF2B5EF4-FFF2-40B4-BE49-F238E27FC236}">
                <a16:creationId xmlns:a16="http://schemas.microsoft.com/office/drawing/2014/main" id="{B945F200-FAA6-FD4D-8B28-B418BCFBBAAB}"/>
              </a:ext>
            </a:extLst>
          </p:cNvPr>
          <p:cNvSpPr/>
          <p:nvPr/>
        </p:nvSpPr>
        <p:spPr>
          <a:xfrm>
            <a:off x="5713920" y="4471747"/>
            <a:ext cx="2626422" cy="553998"/>
          </a:xfrm>
          <a:prstGeom prst="rect">
            <a:avLst/>
          </a:prstGeom>
        </p:spPr>
        <p:txBody>
          <a:bodyPr wrap="square">
            <a:spAutoFit/>
          </a:bodyPr>
          <a:lstStyle/>
          <a:p>
            <a:pPr marL="95250" indent="-95250">
              <a:buFont typeface="Arial" panose="020B0604020202020204" pitchFamily="34" charset="0"/>
              <a:buChar char="•"/>
            </a:pPr>
            <a:r>
              <a:rPr lang="en-US" sz="750" i="1" dirty="0"/>
              <a:t>With the improvement in Greenfield performance,          the effective tax rate should normalise</a:t>
            </a:r>
          </a:p>
          <a:p>
            <a:pPr marL="95250" indent="-95250">
              <a:buFont typeface="Arial" panose="020B0604020202020204" pitchFamily="34" charset="0"/>
              <a:buChar char="•"/>
            </a:pPr>
            <a:r>
              <a:rPr lang="en-US" sz="750" i="1" dirty="0"/>
              <a:t>PAT adversely impacted by one-time costs of                €5 Mn on redemption of US$375 Mn notes</a:t>
            </a:r>
          </a:p>
        </p:txBody>
      </p:sp>
    </p:spTree>
    <p:extLst>
      <p:ext uri="{BB962C8B-B14F-4D97-AF65-F5344CB8AC3E}">
        <p14:creationId xmlns:p14="http://schemas.microsoft.com/office/powerpoint/2010/main" val="19017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4">
            <a:extLst>
              <a:ext uri="{FF2B5EF4-FFF2-40B4-BE49-F238E27FC236}">
                <a16:creationId xmlns:a16="http://schemas.microsoft.com/office/drawing/2014/main" id="{07A5DA7C-81B9-F946-996D-B54B1A5F5386}"/>
              </a:ext>
            </a:extLst>
          </p:cNvPr>
          <p:cNvSpPr/>
          <p:nvPr/>
        </p:nvSpPr>
        <p:spPr>
          <a:xfrm>
            <a:off x="260054" y="2824834"/>
            <a:ext cx="1576199"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SMP 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a:xfrm>
            <a:off x="287999" y="216000"/>
            <a:ext cx="5655601" cy="395289"/>
          </a:xfrm>
        </p:spPr>
        <p:txBody>
          <a:bodyPr/>
          <a:lstStyle/>
          <a:p>
            <a:r>
              <a:rPr lang="en-US" kern="1200" dirty="0"/>
              <a:t>SMR &amp; SMP (In Euro Terms) </a:t>
            </a:r>
            <a:r>
              <a:rPr lang="en-US" dirty="0"/>
              <a:t>: Q2FY20 vs Q2FY21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60979" y="676310"/>
            <a:ext cx="1636022"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SMR 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892251"/>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801738" y="711584"/>
            <a:ext cx="140839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SMR EBITDA</a:t>
            </a:r>
            <a:r>
              <a:rPr lang="en-US" sz="1600" b="0" dirty="0">
                <a:latin typeface="Arial Rounded MT Bold" panose="020F0704030504030204" pitchFamily="34" charset="77"/>
              </a:rPr>
              <a:t>.</a:t>
            </a:r>
          </a:p>
        </p:txBody>
      </p:sp>
      <p:sp>
        <p:nvSpPr>
          <p:cNvPr id="28" name="TextBox 20">
            <a:extLst>
              <a:ext uri="{FF2B5EF4-FFF2-40B4-BE49-F238E27FC236}">
                <a16:creationId xmlns:a16="http://schemas.microsoft.com/office/drawing/2014/main" id="{744E45DB-22FF-5940-B722-7131BF50A07D}"/>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graphicFrame>
        <p:nvGraphicFramePr>
          <p:cNvPr id="10" name="Chart 9">
            <a:extLst>
              <a:ext uri="{FF2B5EF4-FFF2-40B4-BE49-F238E27FC236}">
                <a16:creationId xmlns:a16="http://schemas.microsoft.com/office/drawing/2014/main" id="{2BDDCB10-41A6-4D4C-9A81-611FF5E9B302}"/>
              </a:ext>
            </a:extLst>
          </p:cNvPr>
          <p:cNvGraphicFramePr/>
          <p:nvPr>
            <p:extLst>
              <p:ext uri="{D42A27DB-BD31-4B8C-83A1-F6EECF244321}">
                <p14:modId xmlns:p14="http://schemas.microsoft.com/office/powerpoint/2010/main" val="395450403"/>
              </p:ext>
            </p:extLst>
          </p:nvPr>
        </p:nvGraphicFramePr>
        <p:xfrm>
          <a:off x="4619333" y="603811"/>
          <a:ext cx="4172589" cy="2231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98B4AEB-8434-1046-9BE7-6934E516D19A}"/>
              </a:ext>
            </a:extLst>
          </p:cNvPr>
          <p:cNvGraphicFramePr/>
          <p:nvPr>
            <p:extLst>
              <p:ext uri="{D42A27DB-BD31-4B8C-83A1-F6EECF244321}">
                <p14:modId xmlns:p14="http://schemas.microsoft.com/office/powerpoint/2010/main" val="2600579824"/>
              </p:ext>
            </p:extLst>
          </p:nvPr>
        </p:nvGraphicFramePr>
        <p:xfrm>
          <a:off x="760358" y="2818385"/>
          <a:ext cx="3319817" cy="2231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0FA3AD4-B688-DA45-9EBF-6FE3BD5C3465}"/>
              </a:ext>
            </a:extLst>
          </p:cNvPr>
          <p:cNvGraphicFramePr/>
          <p:nvPr>
            <p:extLst>
              <p:ext uri="{D42A27DB-BD31-4B8C-83A1-F6EECF244321}">
                <p14:modId xmlns:p14="http://schemas.microsoft.com/office/powerpoint/2010/main" val="2518791746"/>
              </p:ext>
            </p:extLst>
          </p:nvPr>
        </p:nvGraphicFramePr>
        <p:xfrm>
          <a:off x="4333345" y="2856407"/>
          <a:ext cx="4388187" cy="2231136"/>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3CDCBB67-FC04-CB45-AB61-60DFF4C4AA92}"/>
              </a:ext>
            </a:extLst>
          </p:cNvPr>
          <p:cNvCxnSpPr>
            <a:cxnSpLocks/>
          </p:cNvCxnSpPr>
          <p:nvPr/>
        </p:nvCxnSpPr>
        <p:spPr bwMode="auto">
          <a:xfrm>
            <a:off x="436418" y="2783292"/>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7" name="Shape 234">
            <a:extLst>
              <a:ext uri="{FF2B5EF4-FFF2-40B4-BE49-F238E27FC236}">
                <a16:creationId xmlns:a16="http://schemas.microsoft.com/office/drawing/2014/main" id="{F3066E50-62D2-B74F-93FE-579C29DC5812}"/>
              </a:ext>
            </a:extLst>
          </p:cNvPr>
          <p:cNvSpPr/>
          <p:nvPr/>
        </p:nvSpPr>
        <p:spPr>
          <a:xfrm>
            <a:off x="4822421" y="2829944"/>
            <a:ext cx="140839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SMP EBITDA</a:t>
            </a:r>
            <a:r>
              <a:rPr lang="en-US" sz="1600" b="0" dirty="0">
                <a:latin typeface="Arial Rounded MT Bold" panose="020F0704030504030204" pitchFamily="34" charset="77"/>
              </a:rPr>
              <a:t>.</a:t>
            </a:r>
          </a:p>
        </p:txBody>
      </p:sp>
      <p:graphicFrame>
        <p:nvGraphicFramePr>
          <p:cNvPr id="20" name="Chart 19">
            <a:extLst>
              <a:ext uri="{FF2B5EF4-FFF2-40B4-BE49-F238E27FC236}">
                <a16:creationId xmlns:a16="http://schemas.microsoft.com/office/drawing/2014/main" id="{3D022C40-AABD-C943-AB16-1C6D3E3232CC}"/>
              </a:ext>
            </a:extLst>
          </p:cNvPr>
          <p:cNvGraphicFramePr/>
          <p:nvPr>
            <p:extLst>
              <p:ext uri="{D42A27DB-BD31-4B8C-83A1-F6EECF244321}">
                <p14:modId xmlns:p14="http://schemas.microsoft.com/office/powerpoint/2010/main" val="181245799"/>
              </p:ext>
            </p:extLst>
          </p:nvPr>
        </p:nvGraphicFramePr>
        <p:xfrm>
          <a:off x="17803" y="941573"/>
          <a:ext cx="4404733" cy="2231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79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86" y="236983"/>
            <a:ext cx="7319300" cy="395289"/>
          </a:xfrm>
        </p:spPr>
        <p:txBody>
          <a:bodyPr/>
          <a:lstStyle/>
          <a:p>
            <a:r>
              <a:rPr lang="en-US" sz="1400" dirty="0"/>
              <a:t>Focused Measures at Greenfield Plants taken to improve performance in FY21</a:t>
            </a:r>
            <a:endParaRPr lang="en-IN" sz="1400" dirty="0"/>
          </a:p>
        </p:txBody>
      </p:sp>
      <p:sp>
        <p:nvSpPr>
          <p:cNvPr id="31" name="Rounded Rectangle 30"/>
          <p:cNvSpPr/>
          <p:nvPr/>
        </p:nvSpPr>
        <p:spPr bwMode="auto">
          <a:xfrm>
            <a:off x="1200642" y="4660743"/>
            <a:ext cx="6639091" cy="388587"/>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r>
              <a:rPr lang="en-IN" b="1" dirty="0">
                <a:solidFill>
                  <a:schemeClr val="bg1"/>
                </a:solidFill>
                <a:latin typeface="Arial" panose="020B0604020202020204" pitchFamily="34" charset="0"/>
                <a:cs typeface="Arial" panose="020B0604020202020204" pitchFamily="34" charset="0"/>
              </a:rPr>
              <a:t> Achieved positive EBITDA for first time due to intensified operational improvement initiatives</a:t>
            </a:r>
            <a:endParaRPr lang="en-US" b="1" dirty="0">
              <a:solidFill>
                <a:schemeClr val="bg1"/>
              </a:solidFill>
              <a:latin typeface="Arial" panose="020B0604020202020204" pitchFamily="34" charset="0"/>
              <a:cs typeface="Arial" panose="020B0604020202020204" pitchFamily="34" charset="0"/>
            </a:endParaRPr>
          </a:p>
        </p:txBody>
      </p:sp>
      <p:grpSp>
        <p:nvGrpSpPr>
          <p:cNvPr id="8" name="Group 7"/>
          <p:cNvGrpSpPr/>
          <p:nvPr/>
        </p:nvGrpSpPr>
        <p:grpSpPr>
          <a:xfrm>
            <a:off x="3497103" y="712254"/>
            <a:ext cx="5541743" cy="3840631"/>
            <a:chOff x="3541933" y="712254"/>
            <a:chExt cx="5541743" cy="3840631"/>
          </a:xfrm>
        </p:grpSpPr>
        <p:cxnSp>
          <p:nvCxnSpPr>
            <p:cNvPr id="45" name="Straight Connector 44"/>
            <p:cNvCxnSpPr/>
            <p:nvPr/>
          </p:nvCxnSpPr>
          <p:spPr bwMode="auto">
            <a:xfrm>
              <a:off x="3589338" y="976404"/>
              <a:ext cx="5486400" cy="0"/>
            </a:xfrm>
            <a:prstGeom prst="line">
              <a:avLst/>
            </a:prstGeom>
            <a:solidFill>
              <a:schemeClr val="bg1"/>
            </a:solidFill>
            <a:ln w="38100" cap="flat" cmpd="sng" algn="ctr">
              <a:solidFill>
                <a:schemeClr val="accent1"/>
              </a:solidFill>
              <a:prstDash val="solid"/>
              <a:round/>
              <a:headEnd type="none" w="med" len="med"/>
              <a:tailEnd type="none" w="med" len="med"/>
            </a:ln>
            <a:effectLst/>
          </p:spPr>
        </p:cxnSp>
        <p:sp>
          <p:nvSpPr>
            <p:cNvPr id="46" name="Rectangle 45"/>
            <p:cNvSpPr/>
            <p:nvPr/>
          </p:nvSpPr>
          <p:spPr>
            <a:xfrm>
              <a:off x="3589338" y="712254"/>
              <a:ext cx="2693366" cy="253916"/>
            </a:xfrm>
            <a:prstGeom prst="rect">
              <a:avLst/>
            </a:prstGeom>
          </p:spPr>
          <p:txBody>
            <a:bodyPr wrap="none">
              <a:spAutoFit/>
            </a:bodyPr>
            <a:lstStyle/>
            <a:p>
              <a:r>
                <a:rPr lang="en-US" b="1" dirty="0"/>
                <a:t>Key Improvements – Tuscaloosa (USA)</a:t>
              </a:r>
            </a:p>
          </p:txBody>
        </p:sp>
        <p:grpSp>
          <p:nvGrpSpPr>
            <p:cNvPr id="47" name="Group 46"/>
            <p:cNvGrpSpPr/>
            <p:nvPr/>
          </p:nvGrpSpPr>
          <p:grpSpPr>
            <a:xfrm>
              <a:off x="3541933" y="2859099"/>
              <a:ext cx="5533805" cy="256009"/>
              <a:chOff x="117062" y="3044842"/>
              <a:chExt cx="5533805" cy="256009"/>
            </a:xfrm>
          </p:grpSpPr>
          <p:cxnSp>
            <p:nvCxnSpPr>
              <p:cNvPr id="48" name="Straight Connector 47"/>
              <p:cNvCxnSpPr/>
              <p:nvPr/>
            </p:nvCxnSpPr>
            <p:spPr bwMode="auto">
              <a:xfrm>
                <a:off x="164467" y="3300851"/>
                <a:ext cx="5486400" cy="0"/>
              </a:xfrm>
              <a:prstGeom prst="line">
                <a:avLst/>
              </a:prstGeom>
              <a:solidFill>
                <a:schemeClr val="bg1"/>
              </a:solidFill>
              <a:ln w="38100" cap="flat" cmpd="sng" algn="ctr">
                <a:solidFill>
                  <a:schemeClr val="accent1"/>
                </a:solidFill>
                <a:prstDash val="solid"/>
                <a:round/>
                <a:headEnd type="none" w="med" len="med"/>
                <a:tailEnd type="none" w="med" len="med"/>
              </a:ln>
              <a:effectLst/>
            </p:spPr>
          </p:cxnSp>
          <p:sp>
            <p:nvSpPr>
              <p:cNvPr id="49" name="Rectangle 48"/>
              <p:cNvSpPr/>
              <p:nvPr/>
            </p:nvSpPr>
            <p:spPr>
              <a:xfrm>
                <a:off x="117062" y="3044842"/>
                <a:ext cx="2929007" cy="253916"/>
              </a:xfrm>
              <a:prstGeom prst="rect">
                <a:avLst/>
              </a:prstGeom>
            </p:spPr>
            <p:txBody>
              <a:bodyPr wrap="none">
                <a:spAutoFit/>
              </a:bodyPr>
              <a:lstStyle/>
              <a:p>
                <a:r>
                  <a:rPr lang="en-US" b="1" dirty="0"/>
                  <a:t>Key Improvements – </a:t>
                </a:r>
                <a:r>
                  <a:rPr lang="en-US" b="1" dirty="0" err="1"/>
                  <a:t>Kecskemét</a:t>
                </a:r>
                <a:r>
                  <a:rPr lang="en-US" b="1" dirty="0"/>
                  <a:t> (Hungary)</a:t>
                </a:r>
              </a:p>
            </p:txBody>
          </p:sp>
        </p:grpSp>
        <p:sp>
          <p:nvSpPr>
            <p:cNvPr id="50" name="Rectangle 49"/>
            <p:cNvSpPr/>
            <p:nvPr/>
          </p:nvSpPr>
          <p:spPr>
            <a:xfrm>
              <a:off x="5107426" y="993817"/>
              <a:ext cx="184731" cy="200055"/>
            </a:xfrm>
            <a:prstGeom prst="rect">
              <a:avLst/>
            </a:prstGeom>
          </p:spPr>
          <p:txBody>
            <a:bodyPr wrap="none">
              <a:spAutoFit/>
            </a:bodyPr>
            <a:lstStyle/>
            <a:p>
              <a:pPr lvl="0" algn="just">
                <a:spcBef>
                  <a:spcPts val="400"/>
                </a:spcBef>
                <a:spcAft>
                  <a:spcPts val="400"/>
                </a:spcAft>
                <a:buClr>
                  <a:srgbClr val="DA2128"/>
                </a:buClr>
              </a:pPr>
              <a:endParaRPr lang="en-US" sz="700" b="1" dirty="0">
                <a:solidFill>
                  <a:srgbClr val="000000"/>
                </a:solidFill>
                <a:latin typeface="Arial" panose="020B0604020202020204" pitchFamily="34" charset="0"/>
                <a:cs typeface="Arial" panose="020B0604020202020204" pitchFamily="34" charset="0"/>
              </a:endParaRPr>
            </a:p>
          </p:txBody>
        </p:sp>
        <p:sp>
          <p:nvSpPr>
            <p:cNvPr id="51" name="Rounded Rectangle 50"/>
            <p:cNvSpPr/>
            <p:nvPr/>
          </p:nvSpPr>
          <p:spPr>
            <a:xfrm>
              <a:off x="3589338" y="1719952"/>
              <a:ext cx="5494338" cy="432592"/>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US" sz="700" b="1" dirty="0">
                  <a:solidFill>
                    <a:srgbClr val="FF0000"/>
                  </a:solidFill>
                  <a:latin typeface="Arial" panose="020B0604020202020204" pitchFamily="34" charset="0"/>
                  <a:cs typeface="Arial" panose="020B0604020202020204" pitchFamily="34" charset="0"/>
                </a:rPr>
                <a:t>Quality</a:t>
              </a:r>
              <a:endParaRPr lang="en-US" sz="700" i="1" dirty="0">
                <a:solidFill>
                  <a:srgbClr val="FF0000"/>
                </a:solidFill>
                <a:latin typeface="Arial" panose="020B0604020202020204" pitchFamily="34" charset="0"/>
                <a:cs typeface="Arial" panose="020B0604020202020204" pitchFamily="34" charset="0"/>
              </a:endParaRP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Significant improvement in plant efficiency/OEE and scrap reduction in all manufacturing area</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Eliminated line stoppages, delays in customer deliveries and rework cost due to missing parts</a:t>
              </a:r>
            </a:p>
          </p:txBody>
        </p:sp>
        <p:sp>
          <p:nvSpPr>
            <p:cNvPr id="53" name="Rounded Rectangle 52"/>
            <p:cNvSpPr/>
            <p:nvPr/>
          </p:nvSpPr>
          <p:spPr>
            <a:xfrm>
              <a:off x="3589338" y="1037096"/>
              <a:ext cx="5494338" cy="635502"/>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GB" sz="700" b="1" dirty="0">
                  <a:solidFill>
                    <a:srgbClr val="FF0000"/>
                  </a:solidFill>
                  <a:latin typeface="Arial" panose="020B0604020202020204" pitchFamily="34" charset="0"/>
                  <a:cs typeface="Arial" panose="020B0604020202020204" pitchFamily="34" charset="0"/>
                </a:rPr>
                <a:t>Operations</a:t>
              </a:r>
            </a:p>
            <a:p>
              <a:pPr marL="114300" lvl="1" indent="-114300" algn="just">
                <a:spcBef>
                  <a:spcPts val="0"/>
                </a:spcBef>
                <a:spcAft>
                  <a:spcPts val="0"/>
                </a:spcAft>
                <a:buClr>
                  <a:srgbClr val="DA2128"/>
                </a:buClr>
                <a:buFont typeface="Arial" pitchFamily="34" charset="0"/>
                <a:buChar char="•"/>
              </a:pPr>
              <a:r>
                <a:rPr lang="en-GB" sz="700" dirty="0">
                  <a:solidFill>
                    <a:srgbClr val="000000"/>
                  </a:solidFill>
                  <a:latin typeface="Arial" panose="020B0604020202020204" pitchFamily="34" charset="0"/>
                  <a:cs typeface="Arial" panose="020B0604020202020204" pitchFamily="34" charset="0"/>
                </a:rPr>
                <a:t>Post stabilisation of plant, teams focussed on bringing in cost and price actualisation of all engineering changes done during development phase</a:t>
              </a:r>
            </a:p>
            <a:p>
              <a:pPr marL="114300" lvl="1" indent="-114300" algn="just">
                <a:spcBef>
                  <a:spcPts val="0"/>
                </a:spcBef>
                <a:spcAft>
                  <a:spcPts val="0"/>
                </a:spcAft>
                <a:buClr>
                  <a:srgbClr val="DA2128"/>
                </a:buClr>
                <a:buFont typeface="Arial" pitchFamily="34" charset="0"/>
                <a:buChar char="•"/>
              </a:pPr>
              <a:r>
                <a:rPr lang="en-GB" sz="700" dirty="0">
                  <a:solidFill>
                    <a:srgbClr val="000000"/>
                  </a:solidFill>
                  <a:latin typeface="Arial" panose="020B0604020202020204" pitchFamily="34" charset="0"/>
                  <a:cs typeface="Arial" panose="020B0604020202020204" pitchFamily="34" charset="0"/>
                </a:rPr>
                <a:t>Continuous improvement in all cost areas with clear identified ownership</a:t>
              </a:r>
            </a:p>
            <a:p>
              <a:pPr marL="114300" lvl="1" indent="-114300" algn="just">
                <a:spcBef>
                  <a:spcPts val="0"/>
                </a:spcBef>
                <a:spcAft>
                  <a:spcPts val="0"/>
                </a:spcAft>
                <a:buClr>
                  <a:srgbClr val="DA2128"/>
                </a:buClr>
                <a:buFont typeface="Arial" pitchFamily="34" charset="0"/>
                <a:buChar char="•"/>
              </a:pPr>
              <a:r>
                <a:rPr lang="en-GB" sz="700" dirty="0">
                  <a:solidFill>
                    <a:srgbClr val="000000"/>
                  </a:solidFill>
                  <a:latin typeface="Arial" panose="020B0604020202020204" pitchFamily="34" charset="0"/>
                  <a:cs typeface="Arial" panose="020B0604020202020204" pitchFamily="34" charset="0"/>
                </a:rPr>
                <a:t>Renegotiation of various contracts with service providers and material supplier to bring in cost improvement</a:t>
              </a:r>
            </a:p>
          </p:txBody>
        </p:sp>
        <p:sp>
          <p:nvSpPr>
            <p:cNvPr id="54" name="Rounded Rectangle 53"/>
            <p:cNvSpPr/>
            <p:nvPr/>
          </p:nvSpPr>
          <p:spPr>
            <a:xfrm>
              <a:off x="3589338" y="2199141"/>
              <a:ext cx="5494338" cy="511724"/>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US" sz="700" b="1" dirty="0">
                  <a:solidFill>
                    <a:srgbClr val="FF0000"/>
                  </a:solidFill>
                  <a:latin typeface="Arial" panose="020B0604020202020204" pitchFamily="34" charset="0"/>
                  <a:cs typeface="Arial" panose="020B0604020202020204" pitchFamily="34" charset="0"/>
                </a:rPr>
                <a:t>Manpower</a:t>
              </a:r>
              <a:endParaRPr lang="en-US" sz="700" i="1" dirty="0">
                <a:solidFill>
                  <a:srgbClr val="FF0000"/>
                </a:solidFill>
                <a:latin typeface="Arial" panose="020B0604020202020204" pitchFamily="34" charset="0"/>
                <a:cs typeface="Arial" panose="020B0604020202020204" pitchFamily="34" charset="0"/>
              </a:endParaRP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Stable local experienced leadership team with reduced dependence on expats and external consultants</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Shop floor optimization and rationalization of manpower from ~2,600 people to ~1,800 people in 2 shift working model</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Overcame issues of labor availability, continuity and experience through training and focused attendance &amp; retention</a:t>
              </a:r>
            </a:p>
          </p:txBody>
        </p:sp>
        <p:sp>
          <p:nvSpPr>
            <p:cNvPr id="55" name="Rounded Rectangle 54"/>
            <p:cNvSpPr/>
            <p:nvPr/>
          </p:nvSpPr>
          <p:spPr>
            <a:xfrm>
              <a:off x="3589338" y="4045050"/>
              <a:ext cx="5494338" cy="507835"/>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US" sz="700" b="1" dirty="0">
                  <a:solidFill>
                    <a:srgbClr val="FF0000"/>
                  </a:solidFill>
                  <a:latin typeface="Arial" panose="020B0604020202020204" pitchFamily="34" charset="0"/>
                  <a:cs typeface="Arial" panose="020B0604020202020204" pitchFamily="34" charset="0"/>
                </a:rPr>
                <a:t>Manpower</a:t>
              </a:r>
              <a:endParaRPr lang="en-US" sz="700" i="1" dirty="0">
                <a:solidFill>
                  <a:srgbClr val="FF0000"/>
                </a:solidFill>
                <a:latin typeface="Arial" panose="020B0604020202020204" pitchFamily="34" charset="0"/>
                <a:cs typeface="Arial" panose="020B0604020202020204" pitchFamily="34" charset="0"/>
              </a:endParaRPr>
            </a:p>
            <a:p>
              <a:pPr marL="114300" lvl="1" indent="-114300" algn="just">
                <a:spcBef>
                  <a:spcPts val="0"/>
                </a:spcBef>
                <a:spcAft>
                  <a:spcPts val="0"/>
                </a:spcAft>
                <a:buClr>
                  <a:srgbClr val="DA2128"/>
                </a:buClr>
                <a:buFont typeface="Arial" pitchFamily="34" charset="0"/>
                <a:buChar char="•"/>
              </a:pPr>
              <a:r>
                <a:rPr lang="en-US" sz="700" dirty="0">
                  <a:latin typeface="Arial" panose="020B0604020202020204" pitchFamily="34" charset="0"/>
                  <a:cs typeface="Arial" panose="020B0604020202020204" pitchFamily="34" charset="0"/>
                </a:rPr>
                <a:t>Reorganized local management structure with experienced </a:t>
              </a:r>
              <a:r>
                <a:rPr lang="en-US" sz="700" dirty="0">
                  <a:solidFill>
                    <a:srgbClr val="000000"/>
                  </a:solidFill>
                  <a:latin typeface="Arial" panose="020B0604020202020204" pitchFamily="34" charset="0"/>
                  <a:cs typeface="Arial" panose="020B0604020202020204" pitchFamily="34" charset="0"/>
                </a:rPr>
                <a:t>local management team and leaner indirect organizational structure</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Cost optimization by insourcing of plant activities by shift from external service providers to internal employees</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Elimination of most of group/expat manpower support</a:t>
              </a:r>
            </a:p>
          </p:txBody>
        </p:sp>
        <p:sp>
          <p:nvSpPr>
            <p:cNvPr id="56" name="Rounded Rectangle 55"/>
            <p:cNvSpPr/>
            <p:nvPr/>
          </p:nvSpPr>
          <p:spPr>
            <a:xfrm>
              <a:off x="3589338" y="3622698"/>
              <a:ext cx="5494338" cy="360757"/>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US" sz="700" b="1" dirty="0">
                  <a:solidFill>
                    <a:srgbClr val="FF0000"/>
                  </a:solidFill>
                  <a:latin typeface="Arial" panose="020B0604020202020204" pitchFamily="34" charset="0"/>
                  <a:cs typeface="Arial" panose="020B0604020202020204" pitchFamily="34" charset="0"/>
                </a:rPr>
                <a:t>Quality</a:t>
              </a:r>
              <a:endParaRPr lang="en-US" sz="700" i="1" dirty="0">
                <a:solidFill>
                  <a:srgbClr val="FF0000"/>
                </a:solidFill>
                <a:latin typeface="Arial" panose="020B0604020202020204" pitchFamily="34" charset="0"/>
                <a:cs typeface="Arial" panose="020B0604020202020204" pitchFamily="34" charset="0"/>
              </a:endParaRP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Significant improvement in Internal &amp; Customer PPM and delivery performance</a:t>
              </a: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Continued efforts on reduction in scrap, OEE improvement and plant efficiency in various production areas</a:t>
              </a:r>
            </a:p>
          </p:txBody>
        </p:sp>
      </p:grpSp>
      <p:sp>
        <p:nvSpPr>
          <p:cNvPr id="32" name="Rounded Rectangle 55">
            <a:extLst>
              <a:ext uri="{FF2B5EF4-FFF2-40B4-BE49-F238E27FC236}">
                <a16:creationId xmlns:a16="http://schemas.microsoft.com/office/drawing/2014/main" id="{A38ACA5E-280E-4F61-87F9-F4C447924E23}"/>
              </a:ext>
            </a:extLst>
          </p:cNvPr>
          <p:cNvSpPr/>
          <p:nvPr/>
        </p:nvSpPr>
        <p:spPr>
          <a:xfrm>
            <a:off x="3544508" y="3172516"/>
            <a:ext cx="5494338" cy="388587"/>
          </a:xfrm>
          <a:prstGeom prst="roundRect">
            <a:avLst>
              <a:gd name="adj" fmla="val 8526"/>
            </a:avLst>
          </a:prstGeom>
          <a:noFill/>
          <a:ln>
            <a:solidFill>
              <a:schemeClr val="bg1">
                <a:lumMod val="65000"/>
              </a:schemeClr>
            </a:solidFill>
          </a:ln>
        </p:spPr>
        <p:txBody>
          <a:bodyPr wrap="square" anchor="ctr" anchorCtr="0">
            <a:noAutofit/>
          </a:bodyPr>
          <a:lstStyle/>
          <a:p>
            <a:pPr algn="just">
              <a:spcBef>
                <a:spcPts val="0"/>
              </a:spcBef>
              <a:spcAft>
                <a:spcPts val="300"/>
              </a:spcAft>
              <a:buClr>
                <a:srgbClr val="DA2128"/>
              </a:buClr>
            </a:pPr>
            <a:r>
              <a:rPr lang="en-US" sz="700" b="1" dirty="0">
                <a:solidFill>
                  <a:srgbClr val="FF0000"/>
                </a:solidFill>
                <a:latin typeface="Arial" panose="020B0604020202020204" pitchFamily="34" charset="0"/>
                <a:cs typeface="Arial" panose="020B0604020202020204" pitchFamily="34" charset="0"/>
              </a:rPr>
              <a:t>Operations</a:t>
            </a:r>
            <a:endParaRPr lang="en-US" sz="700" i="1" dirty="0">
              <a:solidFill>
                <a:srgbClr val="FF0000"/>
              </a:solidFill>
              <a:latin typeface="Arial" panose="020B0604020202020204" pitchFamily="34" charset="0"/>
              <a:cs typeface="Arial" panose="020B0604020202020204" pitchFamily="34" charset="0"/>
            </a:endParaRPr>
          </a:p>
          <a:p>
            <a:pPr marL="114300" lvl="1" indent="-114300" algn="just">
              <a:spcBef>
                <a:spcPts val="0"/>
              </a:spcBef>
              <a:spcAft>
                <a:spcPts val="0"/>
              </a:spcAft>
              <a:buClr>
                <a:srgbClr val="DA2128"/>
              </a:buClr>
              <a:buFont typeface="Arial" pitchFamily="34" charset="0"/>
              <a:buChar char="•"/>
            </a:pPr>
            <a:r>
              <a:rPr lang="en-US" sz="700" dirty="0">
                <a:solidFill>
                  <a:srgbClr val="000000"/>
                </a:solidFill>
                <a:latin typeface="Arial" panose="020B0604020202020204" pitchFamily="34" charset="0"/>
                <a:cs typeface="Arial" panose="020B0604020202020204" pitchFamily="34" charset="0"/>
              </a:rPr>
              <a:t>Improvement in plant level logistics; insourced critical logistic activities from external service provider thereby reducing cost</a:t>
            </a:r>
          </a:p>
          <a:p>
            <a:pPr marL="114300" lvl="1" indent="-114300" algn="just">
              <a:spcBef>
                <a:spcPts val="0"/>
              </a:spcBef>
              <a:spcAft>
                <a:spcPts val="0"/>
              </a:spcAft>
              <a:buClr>
                <a:srgbClr val="DA2128"/>
              </a:buClr>
              <a:buFont typeface="Arial" pitchFamily="34" charset="0"/>
              <a:buChar char="•"/>
            </a:pPr>
            <a:r>
              <a:rPr lang="en-GB" sz="700" dirty="0">
                <a:solidFill>
                  <a:srgbClr val="000000"/>
                </a:solidFill>
                <a:latin typeface="Arial" panose="020B0604020202020204" pitchFamily="34" charset="0"/>
                <a:cs typeface="Arial" panose="020B0604020202020204" pitchFamily="34" charset="0"/>
              </a:rPr>
              <a:t>Renegotiation of various contracts with service providers and material supplier to bring in cost improvement</a:t>
            </a:r>
          </a:p>
        </p:txBody>
      </p:sp>
      <p:graphicFrame>
        <p:nvGraphicFramePr>
          <p:cNvPr id="43" name="Chart 42">
            <a:extLst>
              <a:ext uri="{FF2B5EF4-FFF2-40B4-BE49-F238E27FC236}">
                <a16:creationId xmlns:a16="http://schemas.microsoft.com/office/drawing/2014/main" id="{9AD1EAFE-73FC-4D77-9138-14F22E1593C4}"/>
              </a:ext>
            </a:extLst>
          </p:cNvPr>
          <p:cNvGraphicFramePr/>
          <p:nvPr/>
        </p:nvGraphicFramePr>
        <p:xfrm>
          <a:off x="122250" y="1072285"/>
          <a:ext cx="3195003" cy="2873408"/>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a:extLst>
              <a:ext uri="{FF2B5EF4-FFF2-40B4-BE49-F238E27FC236}">
                <a16:creationId xmlns:a16="http://schemas.microsoft.com/office/drawing/2014/main" id="{FD29E99C-969E-4640-A247-88F3DFAC2904}"/>
              </a:ext>
            </a:extLst>
          </p:cNvPr>
          <p:cNvGrpSpPr/>
          <p:nvPr/>
        </p:nvGrpSpPr>
        <p:grpSpPr>
          <a:xfrm>
            <a:off x="122250" y="712254"/>
            <a:ext cx="3200151" cy="264150"/>
            <a:chOff x="4953000" y="721206"/>
            <a:chExt cx="4120902" cy="264150"/>
          </a:xfrm>
        </p:grpSpPr>
        <p:cxnSp>
          <p:nvCxnSpPr>
            <p:cNvPr id="57" name="Straight Connector 56">
              <a:extLst>
                <a:ext uri="{FF2B5EF4-FFF2-40B4-BE49-F238E27FC236}">
                  <a16:creationId xmlns:a16="http://schemas.microsoft.com/office/drawing/2014/main" id="{B177870B-5019-448C-AF50-358442E9EE29}"/>
                </a:ext>
              </a:extLst>
            </p:cNvPr>
            <p:cNvCxnSpPr/>
            <p:nvPr/>
          </p:nvCxnSpPr>
          <p:spPr bwMode="auto">
            <a:xfrm>
              <a:off x="4959102" y="985356"/>
              <a:ext cx="4114800" cy="0"/>
            </a:xfrm>
            <a:prstGeom prst="line">
              <a:avLst/>
            </a:prstGeom>
            <a:solidFill>
              <a:schemeClr val="bg1"/>
            </a:solidFill>
            <a:ln w="38100" cap="flat" cmpd="sng" algn="ctr">
              <a:solidFill>
                <a:schemeClr val="accent1"/>
              </a:solidFill>
              <a:prstDash val="solid"/>
              <a:round/>
              <a:headEnd type="none" w="med" len="med"/>
              <a:tailEnd type="none" w="med" len="med"/>
            </a:ln>
            <a:effectLst/>
          </p:spPr>
        </p:cxnSp>
        <p:sp>
          <p:nvSpPr>
            <p:cNvPr id="58" name="Rectangle 57">
              <a:extLst>
                <a:ext uri="{FF2B5EF4-FFF2-40B4-BE49-F238E27FC236}">
                  <a16:creationId xmlns:a16="http://schemas.microsoft.com/office/drawing/2014/main" id="{7DB8D167-C97D-4C83-89D9-5901D4447C11}"/>
                </a:ext>
              </a:extLst>
            </p:cNvPr>
            <p:cNvSpPr/>
            <p:nvPr/>
          </p:nvSpPr>
          <p:spPr>
            <a:xfrm>
              <a:off x="4953000" y="721206"/>
              <a:ext cx="4015322" cy="261610"/>
            </a:xfrm>
            <a:prstGeom prst="rect">
              <a:avLst/>
            </a:prstGeom>
          </p:spPr>
          <p:txBody>
            <a:bodyPr wrap="none">
              <a:spAutoFit/>
            </a:bodyPr>
            <a:lstStyle/>
            <a:p>
              <a:r>
                <a:rPr lang="en-US" sz="1100" b="1" dirty="0"/>
                <a:t>Financial Performance of Greenfield Plants*</a:t>
              </a:r>
            </a:p>
          </p:txBody>
        </p:sp>
      </p:grpSp>
      <p:graphicFrame>
        <p:nvGraphicFramePr>
          <p:cNvPr id="59" name="Chart 58">
            <a:extLst>
              <a:ext uri="{FF2B5EF4-FFF2-40B4-BE49-F238E27FC236}">
                <a16:creationId xmlns:a16="http://schemas.microsoft.com/office/drawing/2014/main" id="{44BA3035-C55F-47EC-9DB9-0A706762D9E8}"/>
              </a:ext>
            </a:extLst>
          </p:cNvPr>
          <p:cNvGraphicFramePr/>
          <p:nvPr/>
        </p:nvGraphicFramePr>
        <p:xfrm>
          <a:off x="143586" y="2738241"/>
          <a:ext cx="3201989" cy="1586394"/>
        </p:xfrm>
        <a:graphic>
          <a:graphicData uri="http://schemas.openxmlformats.org/drawingml/2006/chart">
            <c:chart xmlns:c="http://schemas.openxmlformats.org/drawingml/2006/chart" xmlns:r="http://schemas.openxmlformats.org/officeDocument/2006/relationships" r:id="rId4"/>
          </a:graphicData>
        </a:graphic>
      </p:graphicFrame>
      <p:grpSp>
        <p:nvGrpSpPr>
          <p:cNvPr id="60" name="Group 59">
            <a:extLst>
              <a:ext uri="{FF2B5EF4-FFF2-40B4-BE49-F238E27FC236}">
                <a16:creationId xmlns:a16="http://schemas.microsoft.com/office/drawing/2014/main" id="{64C76FBC-DB13-487B-9536-CCB07C9B6D2A}"/>
              </a:ext>
            </a:extLst>
          </p:cNvPr>
          <p:cNvGrpSpPr/>
          <p:nvPr/>
        </p:nvGrpSpPr>
        <p:grpSpPr>
          <a:xfrm>
            <a:off x="2646943" y="3757808"/>
            <a:ext cx="76200" cy="76200"/>
            <a:chOff x="6858000" y="3696861"/>
            <a:chExt cx="76200" cy="76200"/>
          </a:xfrm>
        </p:grpSpPr>
        <p:sp>
          <p:nvSpPr>
            <p:cNvPr id="61" name="Rectangle 28">
              <a:extLst>
                <a:ext uri="{FF2B5EF4-FFF2-40B4-BE49-F238E27FC236}">
                  <a16:creationId xmlns:a16="http://schemas.microsoft.com/office/drawing/2014/main" id="{7A4A3059-3440-44C5-9A0C-FDEB77E131D1}"/>
                </a:ext>
              </a:extLst>
            </p:cNvPr>
            <p:cNvSpPr>
              <a:spLocks noChangeArrowheads="1"/>
            </p:cNvSpPr>
            <p:nvPr/>
          </p:nvSpPr>
          <p:spPr bwMode="auto">
            <a:xfrm>
              <a:off x="6861168" y="3701624"/>
              <a:ext cx="66675" cy="66675"/>
            </a:xfrm>
            <a:prstGeom prst="rect">
              <a:avLst/>
            </a:prstGeom>
            <a:solidFill>
              <a:srgbClr val="DA2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9">
              <a:extLst>
                <a:ext uri="{FF2B5EF4-FFF2-40B4-BE49-F238E27FC236}">
                  <a16:creationId xmlns:a16="http://schemas.microsoft.com/office/drawing/2014/main" id="{8000E5E2-803E-4062-9E9E-19645AD041CE}"/>
                </a:ext>
              </a:extLst>
            </p:cNvPr>
            <p:cNvSpPr>
              <a:spLocks noEditPoints="1"/>
            </p:cNvSpPr>
            <p:nvPr/>
          </p:nvSpPr>
          <p:spPr bwMode="auto">
            <a:xfrm>
              <a:off x="6858000" y="3696861"/>
              <a:ext cx="76200" cy="76200"/>
            </a:xfrm>
            <a:custGeom>
              <a:avLst/>
              <a:gdLst/>
              <a:ahLst/>
              <a:cxnLst>
                <a:cxn ang="0">
                  <a:pos x="0" y="8"/>
                </a:cxn>
                <a:cxn ang="0">
                  <a:pos x="8" y="0"/>
                </a:cxn>
                <a:cxn ang="0">
                  <a:pos x="120" y="0"/>
                </a:cxn>
                <a:cxn ang="0">
                  <a:pos x="128" y="8"/>
                </a:cxn>
                <a:cxn ang="0">
                  <a:pos x="128" y="120"/>
                </a:cxn>
                <a:cxn ang="0">
                  <a:pos x="120" y="128"/>
                </a:cxn>
                <a:cxn ang="0">
                  <a:pos x="8" y="128"/>
                </a:cxn>
                <a:cxn ang="0">
                  <a:pos x="0" y="120"/>
                </a:cxn>
                <a:cxn ang="0">
                  <a:pos x="0" y="8"/>
                </a:cxn>
                <a:cxn ang="0">
                  <a:pos x="16" y="120"/>
                </a:cxn>
                <a:cxn ang="0">
                  <a:pos x="8" y="112"/>
                </a:cxn>
                <a:cxn ang="0">
                  <a:pos x="120" y="112"/>
                </a:cxn>
                <a:cxn ang="0">
                  <a:pos x="112" y="120"/>
                </a:cxn>
                <a:cxn ang="0">
                  <a:pos x="112" y="8"/>
                </a:cxn>
                <a:cxn ang="0">
                  <a:pos x="120" y="16"/>
                </a:cxn>
                <a:cxn ang="0">
                  <a:pos x="8" y="16"/>
                </a:cxn>
                <a:cxn ang="0">
                  <a:pos x="16" y="8"/>
                </a:cxn>
                <a:cxn ang="0">
                  <a:pos x="16" y="120"/>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7E1E11"/>
            </a:solidFill>
            <a:ln w="6" cap="flat">
              <a:no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30">
            <a:extLst>
              <a:ext uri="{FF2B5EF4-FFF2-40B4-BE49-F238E27FC236}">
                <a16:creationId xmlns:a16="http://schemas.microsoft.com/office/drawing/2014/main" id="{8AC291BF-28F7-45F4-A193-E1C271EBAB25}"/>
              </a:ext>
            </a:extLst>
          </p:cNvPr>
          <p:cNvSpPr>
            <a:spLocks noChangeArrowheads="1"/>
          </p:cNvSpPr>
          <p:nvPr/>
        </p:nvSpPr>
        <p:spPr bwMode="auto">
          <a:xfrm>
            <a:off x="2734957" y="3715429"/>
            <a:ext cx="552450" cy="171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Revenue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4" name="Rectangle 63">
            <a:extLst>
              <a:ext uri="{FF2B5EF4-FFF2-40B4-BE49-F238E27FC236}">
                <a16:creationId xmlns:a16="http://schemas.microsoft.com/office/drawing/2014/main" id="{EC2CC4B3-FD92-4C41-8531-CC0D638B726C}"/>
              </a:ext>
            </a:extLst>
          </p:cNvPr>
          <p:cNvSpPr/>
          <p:nvPr/>
        </p:nvSpPr>
        <p:spPr>
          <a:xfrm>
            <a:off x="75619" y="952103"/>
            <a:ext cx="580608" cy="253916"/>
          </a:xfrm>
          <a:prstGeom prst="rect">
            <a:avLst/>
          </a:prstGeom>
        </p:spPr>
        <p:txBody>
          <a:bodyPr wrap="none">
            <a:spAutoFit/>
          </a:bodyPr>
          <a:lstStyle/>
          <a:p>
            <a:r>
              <a:rPr lang="en-US" b="1" dirty="0"/>
              <a:t>(€ </a:t>
            </a:r>
            <a:r>
              <a:rPr lang="en-US" b="1" dirty="0" err="1"/>
              <a:t>Mn</a:t>
            </a:r>
            <a:r>
              <a:rPr lang="en-US" b="1" dirty="0"/>
              <a:t>)</a:t>
            </a:r>
            <a:endParaRPr lang="en-US" dirty="0"/>
          </a:p>
        </p:txBody>
      </p:sp>
      <p:sp>
        <p:nvSpPr>
          <p:cNvPr id="65" name="Right Brace 64">
            <a:extLst>
              <a:ext uri="{FF2B5EF4-FFF2-40B4-BE49-F238E27FC236}">
                <a16:creationId xmlns:a16="http://schemas.microsoft.com/office/drawing/2014/main" id="{8DAC0727-F31B-4D01-808F-C6E95615E787}"/>
              </a:ext>
            </a:extLst>
          </p:cNvPr>
          <p:cNvSpPr/>
          <p:nvPr/>
        </p:nvSpPr>
        <p:spPr bwMode="auto">
          <a:xfrm rot="16200000">
            <a:off x="977623" y="873622"/>
            <a:ext cx="305374" cy="1642551"/>
          </a:xfrm>
          <a:prstGeom prst="rightBrace">
            <a:avLst>
              <a:gd name="adj1" fmla="val 0"/>
              <a:gd name="adj2" fmla="val 50000"/>
            </a:avLst>
          </a:prstGeom>
          <a:solidFill>
            <a:schemeClr val="bg1"/>
          </a:solidFill>
          <a:ln w="6350" cap="flat" cmpd="sng" algn="ctr">
            <a:solidFill>
              <a:srgbClr val="000000"/>
            </a:solidFill>
            <a:prstDash val="solid"/>
            <a:round/>
            <a:headEnd type="none" w="med" len="med"/>
            <a:tailEnd type="none" w="med" len="med"/>
          </a:ln>
          <a:effectLst/>
        </p:spPr>
        <p:txBody>
          <a:bodyPr rot="0" spcFirstLastPara="0" vert="horz" wrap="square" lIns="72000" tIns="72000" rIns="72000" bIns="7200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x-none"/>
          </a:p>
        </p:txBody>
      </p:sp>
      <p:sp>
        <p:nvSpPr>
          <p:cNvPr id="66" name="TextBox 2">
            <a:extLst>
              <a:ext uri="{FF2B5EF4-FFF2-40B4-BE49-F238E27FC236}">
                <a16:creationId xmlns:a16="http://schemas.microsoft.com/office/drawing/2014/main" id="{0111FA58-3050-44F1-8754-A64CC1E2C434}"/>
              </a:ext>
            </a:extLst>
          </p:cNvPr>
          <p:cNvSpPr txBox="1"/>
          <p:nvPr/>
        </p:nvSpPr>
        <p:spPr>
          <a:xfrm>
            <a:off x="673110" y="1295875"/>
            <a:ext cx="914400" cy="2009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€ 461 million</a:t>
            </a:r>
            <a:endParaRPr lang="x-none" sz="1000" dirty="0" err="1">
              <a:latin typeface="+mj-lt"/>
            </a:endParaRPr>
          </a:p>
        </p:txBody>
      </p:sp>
      <p:sp>
        <p:nvSpPr>
          <p:cNvPr id="67" name="TextBox 66">
            <a:extLst>
              <a:ext uri="{FF2B5EF4-FFF2-40B4-BE49-F238E27FC236}">
                <a16:creationId xmlns:a16="http://schemas.microsoft.com/office/drawing/2014/main" id="{995C11D6-FC2A-4AFD-925F-798D6B7F5327}"/>
              </a:ext>
            </a:extLst>
          </p:cNvPr>
          <p:cNvSpPr txBox="1"/>
          <p:nvPr/>
        </p:nvSpPr>
        <p:spPr>
          <a:xfrm>
            <a:off x="323172" y="4264018"/>
            <a:ext cx="1945678" cy="325375"/>
          </a:xfrm>
          <a:prstGeom prst="rect">
            <a:avLst/>
          </a:prstGeom>
          <a:noFill/>
        </p:spPr>
        <p:txBody>
          <a:bodyPr wrap="square" lIns="0" tIns="0" rIns="0" bIns="0" rtlCol="0">
            <a:noAutofit/>
          </a:bodyPr>
          <a:lstStyle/>
          <a:p>
            <a:r>
              <a:rPr lang="en-GB" sz="700" i="1" dirty="0">
                <a:latin typeface="+mj-lt"/>
              </a:rPr>
              <a:t>*Refers to SMP plants at Tuscaloosa and Kecskemet; data based on manufacturing sales</a:t>
            </a:r>
            <a:endParaRPr lang="x-none" sz="700" i="1" dirty="0" err="1">
              <a:latin typeface="+mj-lt"/>
            </a:endParaRPr>
          </a:p>
        </p:txBody>
      </p:sp>
    </p:spTree>
    <p:extLst>
      <p:ext uri="{BB962C8B-B14F-4D97-AF65-F5344CB8AC3E}">
        <p14:creationId xmlns:p14="http://schemas.microsoft.com/office/powerpoint/2010/main" val="315985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a:xfrm>
            <a:off x="288000" y="216000"/>
            <a:ext cx="4490346" cy="395289"/>
          </a:xfrm>
        </p:spPr>
        <p:txBody>
          <a:bodyPr/>
          <a:lstStyle/>
          <a:p>
            <a:r>
              <a:rPr lang="en-US" dirty="0"/>
              <a:t>PKC </a:t>
            </a:r>
            <a:r>
              <a:rPr lang="en-US" kern="1200" dirty="0"/>
              <a:t>(In Euro Terms) </a:t>
            </a:r>
            <a:r>
              <a:rPr lang="en-US" dirty="0"/>
              <a:t>: Q2FY20 vs Q2FY21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50268" y="702734"/>
            <a:ext cx="107817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50331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67250"/>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17" name="Chart 16">
            <a:extLst>
              <a:ext uri="{FF2B5EF4-FFF2-40B4-BE49-F238E27FC236}">
                <a16:creationId xmlns:a16="http://schemas.microsoft.com/office/drawing/2014/main" id="{E75E61E9-7082-874C-B0B9-BC2945071681}"/>
              </a:ext>
            </a:extLst>
          </p:cNvPr>
          <p:cNvGraphicFramePr/>
          <p:nvPr>
            <p:extLst>
              <p:ext uri="{D42A27DB-BD31-4B8C-83A1-F6EECF244321}">
                <p14:modId xmlns:p14="http://schemas.microsoft.com/office/powerpoint/2010/main" val="1228904501"/>
              </p:ext>
            </p:extLst>
          </p:nvPr>
        </p:nvGraphicFramePr>
        <p:xfrm>
          <a:off x="425761" y="310256"/>
          <a:ext cx="3905758" cy="2967009"/>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Box 20">
            <a:extLst>
              <a:ext uri="{FF2B5EF4-FFF2-40B4-BE49-F238E27FC236}">
                <a16:creationId xmlns:a16="http://schemas.microsoft.com/office/drawing/2014/main" id="{EC0867C3-C20C-3245-9F9F-F62C7F33F576}"/>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graphicFrame>
        <p:nvGraphicFramePr>
          <p:cNvPr id="20" name="Chart 19">
            <a:extLst>
              <a:ext uri="{FF2B5EF4-FFF2-40B4-BE49-F238E27FC236}">
                <a16:creationId xmlns:a16="http://schemas.microsoft.com/office/drawing/2014/main" id="{960791D2-22F3-B749-A51E-205A79C6C0B2}"/>
              </a:ext>
            </a:extLst>
          </p:cNvPr>
          <p:cNvGraphicFramePr/>
          <p:nvPr>
            <p:extLst>
              <p:ext uri="{D42A27DB-BD31-4B8C-83A1-F6EECF244321}">
                <p14:modId xmlns:p14="http://schemas.microsoft.com/office/powerpoint/2010/main" val="3944171487"/>
              </p:ext>
            </p:extLst>
          </p:nvPr>
        </p:nvGraphicFramePr>
        <p:xfrm>
          <a:off x="4431387" y="1972464"/>
          <a:ext cx="3786770" cy="2828933"/>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234">
            <a:extLst>
              <a:ext uri="{FF2B5EF4-FFF2-40B4-BE49-F238E27FC236}">
                <a16:creationId xmlns:a16="http://schemas.microsoft.com/office/drawing/2014/main" id="{63C1DF3F-6C13-1345-BF54-1D65FEC2F3A3}"/>
              </a:ext>
            </a:extLst>
          </p:cNvPr>
          <p:cNvSpPr/>
          <p:nvPr/>
        </p:nvSpPr>
        <p:spPr>
          <a:xfrm>
            <a:off x="4915388" y="2777875"/>
            <a:ext cx="208749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sp>
        <p:nvSpPr>
          <p:cNvPr id="21" name="Shape 234">
            <a:extLst>
              <a:ext uri="{FF2B5EF4-FFF2-40B4-BE49-F238E27FC236}">
                <a16:creationId xmlns:a16="http://schemas.microsoft.com/office/drawing/2014/main" id="{EE751385-C501-2F41-96BD-A2D71989FE30}"/>
              </a:ext>
            </a:extLst>
          </p:cNvPr>
          <p:cNvSpPr/>
          <p:nvPr/>
        </p:nvSpPr>
        <p:spPr>
          <a:xfrm>
            <a:off x="238909" y="2774196"/>
            <a:ext cx="553996"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p>
        </p:txBody>
      </p:sp>
      <p:graphicFrame>
        <p:nvGraphicFramePr>
          <p:cNvPr id="15" name="Chart 14">
            <a:extLst>
              <a:ext uri="{FF2B5EF4-FFF2-40B4-BE49-F238E27FC236}">
                <a16:creationId xmlns:a16="http://schemas.microsoft.com/office/drawing/2014/main" id="{960791D2-22F3-B749-A51E-205A79C6C0B2}"/>
              </a:ext>
            </a:extLst>
          </p:cNvPr>
          <p:cNvGraphicFramePr/>
          <p:nvPr>
            <p:extLst>
              <p:ext uri="{D42A27DB-BD31-4B8C-83A1-F6EECF244321}">
                <p14:modId xmlns:p14="http://schemas.microsoft.com/office/powerpoint/2010/main" val="1412078858"/>
              </p:ext>
            </p:extLst>
          </p:nvPr>
        </p:nvGraphicFramePr>
        <p:xfrm>
          <a:off x="671005" y="1973738"/>
          <a:ext cx="3786770" cy="28289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9DB3D4EC-7E46-824D-9C81-6FDEE9C5C7F8}"/>
              </a:ext>
            </a:extLst>
          </p:cNvPr>
          <p:cNvGraphicFramePr/>
          <p:nvPr>
            <p:extLst>
              <p:ext uri="{D42A27DB-BD31-4B8C-83A1-F6EECF244321}">
                <p14:modId xmlns:p14="http://schemas.microsoft.com/office/powerpoint/2010/main" val="2408938960"/>
              </p:ext>
            </p:extLst>
          </p:nvPr>
        </p:nvGraphicFramePr>
        <p:xfrm>
          <a:off x="4580194" y="541802"/>
          <a:ext cx="3920994" cy="24438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12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87185" y="0"/>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rgbClr val="FFFF00"/>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Subsidiaries / JVs of SAMIL</a:t>
            </a:r>
            <a:endParaRPr lang="en-US" sz="1800" dirty="0">
              <a:solidFill>
                <a:schemeClr val="bg1"/>
              </a:solidFill>
            </a:endParaRPr>
          </a:p>
        </p:txBody>
      </p:sp>
    </p:spTree>
    <p:extLst>
      <p:ext uri="{BB962C8B-B14F-4D97-AF65-F5344CB8AC3E}">
        <p14:creationId xmlns:p14="http://schemas.microsoft.com/office/powerpoint/2010/main" val="401334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095E1-CA8E-7D4E-B6BF-8118187308F0}"/>
              </a:ext>
            </a:extLst>
          </p:cNvPr>
          <p:cNvSpPr>
            <a:spLocks noGrp="1"/>
          </p:cNvSpPr>
          <p:nvPr>
            <p:ph type="title"/>
          </p:nvPr>
        </p:nvSpPr>
        <p:spPr/>
        <p:txBody>
          <a:bodyPr/>
          <a:lstStyle/>
          <a:p>
            <a:r>
              <a:rPr lang="en-IN" dirty="0"/>
              <a:t>A. Net Debt</a:t>
            </a:r>
            <a:r>
              <a:rPr lang="en-US" dirty="0">
                <a:solidFill>
                  <a:srgbClr val="C00000"/>
                </a:solidFill>
                <a:latin typeface="Arial Rounded MT Bold" panose="020F0704030504030204" pitchFamily="34" charset="77"/>
                <a:cs typeface="Arial"/>
              </a:rPr>
              <a:t>.</a:t>
            </a:r>
            <a:endParaRPr lang="en-US" dirty="0"/>
          </a:p>
        </p:txBody>
      </p:sp>
      <p:graphicFrame>
        <p:nvGraphicFramePr>
          <p:cNvPr id="10" name="Table 9">
            <a:extLst>
              <a:ext uri="{FF2B5EF4-FFF2-40B4-BE49-F238E27FC236}">
                <a16:creationId xmlns:a16="http://schemas.microsoft.com/office/drawing/2014/main" id="{4DC53D43-6A69-0D49-938C-033FBF7E5713}"/>
              </a:ext>
            </a:extLst>
          </p:cNvPr>
          <p:cNvGraphicFramePr>
            <a:graphicFrameLocks noGrp="1"/>
          </p:cNvGraphicFramePr>
          <p:nvPr>
            <p:extLst>
              <p:ext uri="{D42A27DB-BD31-4B8C-83A1-F6EECF244321}">
                <p14:modId xmlns:p14="http://schemas.microsoft.com/office/powerpoint/2010/main" val="2999935165"/>
              </p:ext>
            </p:extLst>
          </p:nvPr>
        </p:nvGraphicFramePr>
        <p:xfrm>
          <a:off x="1385486" y="689721"/>
          <a:ext cx="5362254" cy="1188720"/>
        </p:xfrm>
        <a:graphic>
          <a:graphicData uri="http://schemas.openxmlformats.org/drawingml/2006/table">
            <a:tbl>
              <a:tblPr firstRow="1" bandRow="1">
                <a:tableStyleId>{5940675A-B579-460E-94D1-54222C63F5DA}</a:tableStyleId>
              </a:tblPr>
              <a:tblGrid>
                <a:gridCol w="960114">
                  <a:extLst>
                    <a:ext uri="{9D8B030D-6E8A-4147-A177-3AD203B41FA5}">
                      <a16:colId xmlns:a16="http://schemas.microsoft.com/office/drawing/2014/main" val="20000"/>
                    </a:ext>
                  </a:extLst>
                </a:gridCol>
                <a:gridCol w="721177">
                  <a:extLst>
                    <a:ext uri="{9D8B030D-6E8A-4147-A177-3AD203B41FA5}">
                      <a16:colId xmlns:a16="http://schemas.microsoft.com/office/drawing/2014/main" val="20003"/>
                    </a:ext>
                  </a:extLst>
                </a:gridCol>
                <a:gridCol w="751866">
                  <a:extLst>
                    <a:ext uri="{9D8B030D-6E8A-4147-A177-3AD203B41FA5}">
                      <a16:colId xmlns:a16="http://schemas.microsoft.com/office/drawing/2014/main" val="20004"/>
                    </a:ext>
                  </a:extLst>
                </a:gridCol>
                <a:gridCol w="705833">
                  <a:extLst>
                    <a:ext uri="{9D8B030D-6E8A-4147-A177-3AD203B41FA5}">
                      <a16:colId xmlns:a16="http://schemas.microsoft.com/office/drawing/2014/main" val="20001"/>
                    </a:ext>
                  </a:extLst>
                </a:gridCol>
                <a:gridCol w="790226">
                  <a:extLst>
                    <a:ext uri="{9D8B030D-6E8A-4147-A177-3AD203B41FA5}">
                      <a16:colId xmlns:a16="http://schemas.microsoft.com/office/drawing/2014/main" val="20002"/>
                    </a:ext>
                  </a:extLst>
                </a:gridCol>
                <a:gridCol w="667002">
                  <a:extLst>
                    <a:ext uri="{9D8B030D-6E8A-4147-A177-3AD203B41FA5}">
                      <a16:colId xmlns:a16="http://schemas.microsoft.com/office/drawing/2014/main" val="964555718"/>
                    </a:ext>
                  </a:extLst>
                </a:gridCol>
                <a:gridCol w="766036">
                  <a:extLst>
                    <a:ext uri="{9D8B030D-6E8A-4147-A177-3AD203B41FA5}">
                      <a16:colId xmlns:a16="http://schemas.microsoft.com/office/drawing/2014/main" val="1572711751"/>
                    </a:ext>
                  </a:extLst>
                </a:gridCol>
              </a:tblGrid>
              <a:tr h="177729">
                <a:tc rowSpan="2">
                  <a:txBody>
                    <a:bodyPr/>
                    <a:lstStyle/>
                    <a:p>
                      <a:pPr algn="l"/>
                      <a:r>
                        <a:rPr lang="en-US" sz="1000" b="0" i="0" dirty="0">
                          <a:latin typeface="Arial"/>
                          <a:cs typeface="Arial"/>
                        </a:rPr>
                        <a:t>Rs.</a:t>
                      </a:r>
                      <a:r>
                        <a:rPr lang="en-US" sz="1000" b="0" i="0" baseline="0" dirty="0">
                          <a:latin typeface="Arial"/>
                          <a:cs typeface="Arial"/>
                        </a:rPr>
                        <a:t> In Crores</a:t>
                      </a:r>
                      <a:endParaRPr lang="en-US" sz="1000" b="0" i="0" dirty="0">
                        <a:latin typeface="Arial"/>
                        <a:cs typeface="Arial"/>
                      </a:endParaRP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30.09.2019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30.06.2020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anchor="ctr">
                    <a:solidFill>
                      <a:schemeClr val="tx2">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30.09.2020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05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89070">
                <a:tc vMerge="1">
                  <a:txBody>
                    <a:bodyPr/>
                    <a:lstStyle/>
                    <a:p>
                      <a:endParaRPr lang="en-US" sz="1100" b="1" i="0" dirty="0">
                        <a:latin typeface="Arial"/>
                        <a:cs typeface="Arial"/>
                      </a:endParaRPr>
                    </a:p>
                  </a:txBody>
                  <a:tcPr anchor="ct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80539">
                <a:tc>
                  <a:txBody>
                    <a:bodyPr/>
                    <a:lstStyle/>
                    <a:p>
                      <a:pPr algn="l"/>
                      <a:r>
                        <a:rPr lang="en-US" sz="1000" b="0" dirty="0">
                          <a:latin typeface="Arial" panose="020B0604020202020204" pitchFamily="34" charset="0"/>
                          <a:cs typeface="Arial" panose="020B0604020202020204" pitchFamily="34" charset="0"/>
                        </a:rPr>
                        <a:t>Gross Debt</a:t>
                      </a: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1,529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11,784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1,692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a:latin typeface="Arial"/>
                          <a:cs typeface="Arial"/>
                        </a:rPr>
                        <a:t>13,218</a:t>
                      </a:r>
                      <a:endParaRPr lang="en-US" sz="1000" b="0" i="0" dirty="0">
                        <a:latin typeface="Arial"/>
                        <a:cs typeface="Aria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4,763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13,118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57173">
                <a:tc>
                  <a:txBody>
                    <a:bodyPr/>
                    <a:lstStyle/>
                    <a:p>
                      <a:pPr algn="l"/>
                      <a:r>
                        <a:rPr lang="en-US" sz="1000" b="0" dirty="0">
                          <a:latin typeface="Arial" panose="020B0604020202020204" pitchFamily="34" charset="0"/>
                          <a:cs typeface="Arial" panose="020B0604020202020204" pitchFamily="34" charset="0"/>
                        </a:rPr>
                        <a:t>Cash &amp; Bank</a:t>
                      </a: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143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2,992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232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4,135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1,235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5,607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43237">
                <a:tc>
                  <a:txBody>
                    <a:bodyPr/>
                    <a:lstStyle/>
                    <a:p>
                      <a:pPr algn="l"/>
                      <a:r>
                        <a:rPr lang="en-US" sz="1000" b="1" dirty="0">
                          <a:latin typeface="Arial" panose="020B0604020202020204" pitchFamily="34" charset="0"/>
                          <a:cs typeface="Arial" panose="020B0604020202020204" pitchFamily="34" charset="0"/>
                        </a:rPr>
                        <a:t>Net</a:t>
                      </a:r>
                      <a:r>
                        <a:rPr lang="en-US" sz="1000" b="1" baseline="0" dirty="0">
                          <a:latin typeface="Arial" panose="020B0604020202020204" pitchFamily="34" charset="0"/>
                          <a:cs typeface="Arial" panose="020B0604020202020204" pitchFamily="34" charset="0"/>
                        </a:rPr>
                        <a:t> Debt</a:t>
                      </a:r>
                      <a:endParaRPr lang="en-US" sz="1000" b="1" dirty="0">
                        <a:latin typeface="Arial" panose="020B0604020202020204" pitchFamily="34" charset="0"/>
                        <a:cs typeface="Arial" panose="020B0604020202020204" pitchFamily="34" charset="0"/>
                      </a:endParaRP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1,386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8,792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1,460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9,083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3,528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7,512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6" name="TextBox 20">
            <a:extLst>
              <a:ext uri="{FF2B5EF4-FFF2-40B4-BE49-F238E27FC236}">
                <a16:creationId xmlns:a16="http://schemas.microsoft.com/office/drawing/2014/main" id="{3DC393BD-702B-D140-A190-370702E78A2A}"/>
              </a:ext>
            </a:extLst>
          </p:cNvPr>
          <p:cNvSpPr txBox="1">
            <a:spLocks noChangeArrowheads="1"/>
          </p:cNvSpPr>
          <p:nvPr/>
        </p:nvSpPr>
        <p:spPr bwMode="auto">
          <a:xfrm rot="16200000">
            <a:off x="864077" y="2881680"/>
            <a:ext cx="1096997"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8" name="Title 4">
            <a:extLst>
              <a:ext uri="{FF2B5EF4-FFF2-40B4-BE49-F238E27FC236}">
                <a16:creationId xmlns:a16="http://schemas.microsoft.com/office/drawing/2014/main" id="{E6B095E1-CA8E-7D4E-B6BF-8118187308F0}"/>
              </a:ext>
            </a:extLst>
          </p:cNvPr>
          <p:cNvSpPr txBox="1">
            <a:spLocks/>
          </p:cNvSpPr>
          <p:nvPr/>
        </p:nvSpPr>
        <p:spPr bwMode="auto">
          <a:xfrm>
            <a:off x="287508" y="3645423"/>
            <a:ext cx="7559999" cy="3952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tabLst/>
              <a:defRPr sz="1650" b="1">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tabLst>
                <a:tab pos="141682" algn="l"/>
              </a:tabLst>
              <a:defRPr sz="1500" b="1">
                <a:solidFill>
                  <a:schemeClr val="tx1"/>
                </a:solidFill>
                <a:latin typeface="Arial" charset="0"/>
              </a:defRPr>
            </a:lvl2pPr>
            <a:lvl3pPr algn="l" rtl="0" eaLnBrk="0" fontAlgn="base" hangingPunct="0">
              <a:spcBef>
                <a:spcPct val="0"/>
              </a:spcBef>
              <a:spcAft>
                <a:spcPct val="0"/>
              </a:spcAft>
              <a:tabLst>
                <a:tab pos="141682" algn="l"/>
              </a:tabLst>
              <a:defRPr sz="1500" b="1">
                <a:solidFill>
                  <a:schemeClr val="tx1"/>
                </a:solidFill>
                <a:latin typeface="Arial" charset="0"/>
              </a:defRPr>
            </a:lvl3pPr>
            <a:lvl4pPr algn="l" rtl="0" eaLnBrk="0" fontAlgn="base" hangingPunct="0">
              <a:spcBef>
                <a:spcPct val="0"/>
              </a:spcBef>
              <a:spcAft>
                <a:spcPct val="0"/>
              </a:spcAft>
              <a:tabLst>
                <a:tab pos="141682" algn="l"/>
              </a:tabLst>
              <a:defRPr sz="1500" b="1">
                <a:solidFill>
                  <a:schemeClr val="tx1"/>
                </a:solidFill>
                <a:latin typeface="Arial" charset="0"/>
              </a:defRPr>
            </a:lvl4pPr>
            <a:lvl5pPr algn="l" rtl="0" eaLnBrk="0" fontAlgn="base" hangingPunct="0">
              <a:spcBef>
                <a:spcPct val="0"/>
              </a:spcBef>
              <a:spcAft>
                <a:spcPct val="0"/>
              </a:spcAft>
              <a:tabLst>
                <a:tab pos="141682" algn="l"/>
              </a:tabLst>
              <a:defRPr sz="1500" b="1">
                <a:solidFill>
                  <a:schemeClr val="tx1"/>
                </a:solidFill>
                <a:latin typeface="Arial" charset="0"/>
              </a:defRPr>
            </a:lvl5pPr>
            <a:lvl6pPr marL="342892" algn="l" rtl="0" fontAlgn="base">
              <a:spcBef>
                <a:spcPct val="0"/>
              </a:spcBef>
              <a:spcAft>
                <a:spcPct val="0"/>
              </a:spcAft>
              <a:tabLst>
                <a:tab pos="141682" algn="l"/>
              </a:tabLst>
              <a:defRPr b="1">
                <a:solidFill>
                  <a:srgbClr val="777777"/>
                </a:solidFill>
                <a:latin typeface="Arial" charset="0"/>
              </a:defRPr>
            </a:lvl6pPr>
            <a:lvl7pPr marL="685783" algn="l" rtl="0" fontAlgn="base">
              <a:spcBef>
                <a:spcPct val="0"/>
              </a:spcBef>
              <a:spcAft>
                <a:spcPct val="0"/>
              </a:spcAft>
              <a:tabLst>
                <a:tab pos="141682" algn="l"/>
              </a:tabLst>
              <a:defRPr b="1">
                <a:solidFill>
                  <a:srgbClr val="777777"/>
                </a:solidFill>
                <a:latin typeface="Arial" charset="0"/>
              </a:defRPr>
            </a:lvl7pPr>
            <a:lvl8pPr marL="1028675" algn="l" rtl="0" fontAlgn="base">
              <a:spcBef>
                <a:spcPct val="0"/>
              </a:spcBef>
              <a:spcAft>
                <a:spcPct val="0"/>
              </a:spcAft>
              <a:tabLst>
                <a:tab pos="141682" algn="l"/>
              </a:tabLst>
              <a:defRPr b="1">
                <a:solidFill>
                  <a:srgbClr val="777777"/>
                </a:solidFill>
                <a:latin typeface="Arial" charset="0"/>
              </a:defRPr>
            </a:lvl8pPr>
            <a:lvl9pPr marL="1371566" algn="l" rtl="0" fontAlgn="base">
              <a:spcBef>
                <a:spcPct val="0"/>
              </a:spcBef>
              <a:spcAft>
                <a:spcPct val="0"/>
              </a:spcAft>
              <a:tabLst>
                <a:tab pos="141682" algn="l"/>
              </a:tabLst>
              <a:defRPr b="1">
                <a:solidFill>
                  <a:srgbClr val="777777"/>
                </a:solidFill>
                <a:latin typeface="Arial" charset="0"/>
              </a:defRPr>
            </a:lvl9pPr>
          </a:lstStyle>
          <a:p>
            <a:r>
              <a:rPr lang="en-IN" kern="0" dirty="0"/>
              <a:t>B. Impact of Ind AS 116</a:t>
            </a:r>
            <a:r>
              <a:rPr lang="en-US" kern="0" dirty="0">
                <a:solidFill>
                  <a:srgbClr val="C00000"/>
                </a:solidFill>
                <a:latin typeface="Arial Rounded MT Bold" panose="020F0704030504030204" pitchFamily="34" charset="77"/>
                <a:cs typeface="Arial"/>
              </a:rPr>
              <a:t>. </a:t>
            </a:r>
            <a:r>
              <a:rPr lang="en-US" sz="1000" b="0" kern="0" dirty="0">
                <a:latin typeface="Arial Rounded MT Bold" panose="020F0704030504030204" pitchFamily="34" charset="77"/>
                <a:cs typeface="Arial"/>
              </a:rPr>
              <a:t>(not included in net debt table above)</a:t>
            </a:r>
            <a:endParaRPr lang="en-US" b="0" kern="0" dirty="0"/>
          </a:p>
        </p:txBody>
      </p:sp>
      <p:graphicFrame>
        <p:nvGraphicFramePr>
          <p:cNvPr id="11" name="Table 10">
            <a:extLst>
              <a:ext uri="{FF2B5EF4-FFF2-40B4-BE49-F238E27FC236}">
                <a16:creationId xmlns:a16="http://schemas.microsoft.com/office/drawing/2014/main" id="{4DC53D43-6A69-0D49-938C-033FBF7E5713}"/>
              </a:ext>
            </a:extLst>
          </p:cNvPr>
          <p:cNvGraphicFramePr>
            <a:graphicFrameLocks noGrp="1"/>
          </p:cNvGraphicFramePr>
          <p:nvPr>
            <p:extLst>
              <p:ext uri="{D42A27DB-BD31-4B8C-83A1-F6EECF244321}">
                <p14:modId xmlns:p14="http://schemas.microsoft.com/office/powerpoint/2010/main" val="638819579"/>
              </p:ext>
            </p:extLst>
          </p:nvPr>
        </p:nvGraphicFramePr>
        <p:xfrm>
          <a:off x="1369991" y="4129731"/>
          <a:ext cx="5326525" cy="701040"/>
        </p:xfrm>
        <a:graphic>
          <a:graphicData uri="http://schemas.openxmlformats.org/drawingml/2006/table">
            <a:tbl>
              <a:tblPr firstRow="1" bandRow="1">
                <a:tableStyleId>{5940675A-B579-460E-94D1-54222C63F5DA}</a:tableStyleId>
              </a:tblPr>
              <a:tblGrid>
                <a:gridCol w="976837">
                  <a:extLst>
                    <a:ext uri="{9D8B030D-6E8A-4147-A177-3AD203B41FA5}">
                      <a16:colId xmlns:a16="http://schemas.microsoft.com/office/drawing/2014/main" val="20000"/>
                    </a:ext>
                  </a:extLst>
                </a:gridCol>
                <a:gridCol w="724948">
                  <a:extLst>
                    <a:ext uri="{9D8B030D-6E8A-4147-A177-3AD203B41FA5}">
                      <a16:colId xmlns:a16="http://schemas.microsoft.com/office/drawing/2014/main" val="20003"/>
                    </a:ext>
                  </a:extLst>
                </a:gridCol>
                <a:gridCol w="724948">
                  <a:extLst>
                    <a:ext uri="{9D8B030D-6E8A-4147-A177-3AD203B41FA5}">
                      <a16:colId xmlns:a16="http://schemas.microsoft.com/office/drawing/2014/main" val="20004"/>
                    </a:ext>
                  </a:extLst>
                </a:gridCol>
                <a:gridCol w="724948">
                  <a:extLst>
                    <a:ext uri="{9D8B030D-6E8A-4147-A177-3AD203B41FA5}">
                      <a16:colId xmlns:a16="http://schemas.microsoft.com/office/drawing/2014/main" val="20001"/>
                    </a:ext>
                  </a:extLst>
                </a:gridCol>
                <a:gridCol w="724948">
                  <a:extLst>
                    <a:ext uri="{9D8B030D-6E8A-4147-A177-3AD203B41FA5}">
                      <a16:colId xmlns:a16="http://schemas.microsoft.com/office/drawing/2014/main" val="20002"/>
                    </a:ext>
                  </a:extLst>
                </a:gridCol>
                <a:gridCol w="724948">
                  <a:extLst>
                    <a:ext uri="{9D8B030D-6E8A-4147-A177-3AD203B41FA5}">
                      <a16:colId xmlns:a16="http://schemas.microsoft.com/office/drawing/2014/main" val="964555718"/>
                    </a:ext>
                  </a:extLst>
                </a:gridCol>
                <a:gridCol w="724948">
                  <a:extLst>
                    <a:ext uri="{9D8B030D-6E8A-4147-A177-3AD203B41FA5}">
                      <a16:colId xmlns:a16="http://schemas.microsoft.com/office/drawing/2014/main" val="1572711751"/>
                    </a:ext>
                  </a:extLst>
                </a:gridCol>
              </a:tblGrid>
              <a:tr h="177729">
                <a:tc rowSpan="2">
                  <a:txBody>
                    <a:bodyPr/>
                    <a:lstStyle/>
                    <a:p>
                      <a:pPr algn="l"/>
                      <a:r>
                        <a:rPr lang="en-US" sz="1000" b="0" i="0" dirty="0">
                          <a:latin typeface="Arial"/>
                          <a:cs typeface="Arial"/>
                        </a:rPr>
                        <a:t>Rs.</a:t>
                      </a:r>
                      <a:r>
                        <a:rPr lang="en-US" sz="1000" b="0" i="0" baseline="0" dirty="0">
                          <a:latin typeface="Arial"/>
                          <a:cs typeface="Arial"/>
                        </a:rPr>
                        <a:t> In Crores</a:t>
                      </a:r>
                      <a:endParaRPr lang="en-US" sz="1000" b="0" i="0" dirty="0">
                        <a:latin typeface="Arial"/>
                        <a:cs typeface="Arial"/>
                      </a:endParaRP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30.09.2019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05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30.06.2020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anchor="ctr">
                    <a:solidFill>
                      <a:schemeClr val="tx2">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30.09.2020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05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89070">
                <a:tc vMerge="1">
                  <a:txBody>
                    <a:bodyPr/>
                    <a:lstStyle/>
                    <a:p>
                      <a:endParaRPr lang="en-US" sz="1100" b="1" i="0" dirty="0">
                        <a:latin typeface="Arial"/>
                        <a:cs typeface="Arial"/>
                      </a:endParaRPr>
                    </a:p>
                  </a:txBody>
                  <a:tcPr anchor="ct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Standalone</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lvl="0" algn="ctr"/>
                      <a:r>
                        <a:rPr lang="en-US" sz="800" b="1" i="0" dirty="0">
                          <a:latin typeface="Arial"/>
                          <a:cs typeface="Arial"/>
                        </a:rPr>
                        <a:t>Consolidated</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67097">
                <a:tc>
                  <a:txBody>
                    <a:bodyPr/>
                    <a:lstStyle/>
                    <a:p>
                      <a:pPr algn="l"/>
                      <a:r>
                        <a:rPr lang="en-US" sz="1000" b="0" dirty="0">
                          <a:latin typeface="Arial" panose="020B0604020202020204" pitchFamily="34" charset="0"/>
                          <a:cs typeface="Arial" panose="020B0604020202020204" pitchFamily="34" charset="0"/>
                        </a:rPr>
                        <a:t>Lease liability</a:t>
                      </a: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88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i="0" dirty="0">
                          <a:latin typeface="+mn-lt"/>
                          <a:cs typeface="Arial"/>
                        </a:rPr>
                        <a:t>1,231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91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kern="1200" dirty="0">
                          <a:solidFill>
                            <a:schemeClr val="tx1"/>
                          </a:solidFill>
                          <a:latin typeface="Arial"/>
                          <a:ea typeface="+mn-ea"/>
                          <a:cs typeface="Arial"/>
                        </a:rPr>
                        <a:t>1,302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000" b="0" i="0" kern="1200" dirty="0">
                          <a:solidFill>
                            <a:schemeClr val="tx1"/>
                          </a:solidFill>
                          <a:latin typeface="Arial"/>
                          <a:ea typeface="+mn-ea"/>
                          <a:cs typeface="Arial"/>
                        </a:rPr>
                        <a:t>88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000" b="0" i="0" kern="1200" dirty="0">
                          <a:solidFill>
                            <a:schemeClr val="tx1"/>
                          </a:solidFill>
                          <a:latin typeface="Arial"/>
                          <a:ea typeface="+mn-ea"/>
                          <a:cs typeface="Arial"/>
                        </a:rPr>
                        <a:t>1,325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 name="Chart 1">
            <a:extLst>
              <a:ext uri="{FF2B5EF4-FFF2-40B4-BE49-F238E27FC236}">
                <a16:creationId xmlns:a16="http://schemas.microsoft.com/office/drawing/2014/main" id="{08F1D840-5F0F-D044-BFBA-7CD5E15FB7D5}"/>
              </a:ext>
            </a:extLst>
          </p:cNvPr>
          <p:cNvGraphicFramePr/>
          <p:nvPr>
            <p:extLst>
              <p:ext uri="{D42A27DB-BD31-4B8C-83A1-F6EECF244321}">
                <p14:modId xmlns:p14="http://schemas.microsoft.com/office/powerpoint/2010/main" val="979365660"/>
              </p:ext>
            </p:extLst>
          </p:nvPr>
        </p:nvGraphicFramePr>
        <p:xfrm>
          <a:off x="1182624" y="1676400"/>
          <a:ext cx="6380274" cy="218846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8B9AC25C-0E1B-F441-B209-AC2BF1F182F2}"/>
              </a:ext>
            </a:extLst>
          </p:cNvPr>
          <p:cNvSpPr txBox="1"/>
          <p:nvPr/>
        </p:nvSpPr>
        <p:spPr>
          <a:xfrm>
            <a:off x="5750759" y="3255596"/>
            <a:ext cx="156266" cy="106220"/>
          </a:xfrm>
          <a:prstGeom prst="rect">
            <a:avLst/>
          </a:prstGeom>
          <a:noFill/>
        </p:spPr>
        <p:txBody>
          <a:bodyPr wrap="square" lIns="0" tIns="0" rIns="0" bIns="0" rtlCol="0">
            <a:noAutofit/>
          </a:bodyPr>
          <a:lstStyle/>
          <a:p>
            <a:endParaRPr lang="en-IN" sz="1000" dirty="0">
              <a:latin typeface="+mj-lt"/>
            </a:endParaRPr>
          </a:p>
        </p:txBody>
      </p:sp>
    </p:spTree>
    <p:extLst>
      <p:ext uri="{BB962C8B-B14F-4D97-AF65-F5344CB8AC3E}">
        <p14:creationId xmlns:p14="http://schemas.microsoft.com/office/powerpoint/2010/main" val="429102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C56-2F7B-4A45-8727-DEA3793B080C}"/>
              </a:ext>
            </a:extLst>
          </p:cNvPr>
          <p:cNvSpPr>
            <a:spLocks noGrp="1"/>
          </p:cNvSpPr>
          <p:nvPr>
            <p:ph type="title"/>
          </p:nvPr>
        </p:nvSpPr>
        <p:spPr/>
        <p:txBody>
          <a:bodyPr/>
          <a:lstStyle/>
          <a:p>
            <a:r>
              <a:rPr lang="en-US" dirty="0"/>
              <a:t>Liquidity : Strong Position</a:t>
            </a:r>
            <a:r>
              <a:rPr lang="en-US" dirty="0">
                <a:solidFill>
                  <a:srgbClr val="C00000"/>
                </a:solidFill>
                <a:latin typeface="Arial Rounded MT Bold" panose="020F0704030504030204" pitchFamily="34" charset="77"/>
                <a:cs typeface="Arial"/>
              </a:rPr>
              <a:t>.</a:t>
            </a:r>
            <a:r>
              <a:rPr lang="en-US" dirty="0"/>
              <a:t> </a:t>
            </a:r>
          </a:p>
        </p:txBody>
      </p:sp>
      <p:sp>
        <p:nvSpPr>
          <p:cNvPr id="6" name="Title 5">
            <a:extLst>
              <a:ext uri="{FF2B5EF4-FFF2-40B4-BE49-F238E27FC236}">
                <a16:creationId xmlns:a16="http://schemas.microsoft.com/office/drawing/2014/main" id="{1C279173-37DB-9245-90A1-5DB5F4E2B6D7}"/>
              </a:ext>
            </a:extLst>
          </p:cNvPr>
          <p:cNvSpPr txBox="1">
            <a:spLocks/>
          </p:cNvSpPr>
          <p:nvPr/>
        </p:nvSpPr>
        <p:spPr bwMode="auto">
          <a:xfrm rot="16200000">
            <a:off x="-204435" y="3047596"/>
            <a:ext cx="1108855" cy="39528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tabLst/>
              <a:defRPr sz="1650" b="1">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tabLst>
                <a:tab pos="141682" algn="l"/>
              </a:tabLst>
              <a:defRPr sz="1500" b="1">
                <a:solidFill>
                  <a:schemeClr val="tx1"/>
                </a:solidFill>
                <a:latin typeface="Arial" charset="0"/>
              </a:defRPr>
            </a:lvl2pPr>
            <a:lvl3pPr algn="l" rtl="0" eaLnBrk="0" fontAlgn="base" hangingPunct="0">
              <a:spcBef>
                <a:spcPct val="0"/>
              </a:spcBef>
              <a:spcAft>
                <a:spcPct val="0"/>
              </a:spcAft>
              <a:tabLst>
                <a:tab pos="141682" algn="l"/>
              </a:tabLst>
              <a:defRPr sz="1500" b="1">
                <a:solidFill>
                  <a:schemeClr val="tx1"/>
                </a:solidFill>
                <a:latin typeface="Arial" charset="0"/>
              </a:defRPr>
            </a:lvl3pPr>
            <a:lvl4pPr algn="l" rtl="0" eaLnBrk="0" fontAlgn="base" hangingPunct="0">
              <a:spcBef>
                <a:spcPct val="0"/>
              </a:spcBef>
              <a:spcAft>
                <a:spcPct val="0"/>
              </a:spcAft>
              <a:tabLst>
                <a:tab pos="141682" algn="l"/>
              </a:tabLst>
              <a:defRPr sz="1500" b="1">
                <a:solidFill>
                  <a:schemeClr val="tx1"/>
                </a:solidFill>
                <a:latin typeface="Arial" charset="0"/>
              </a:defRPr>
            </a:lvl4pPr>
            <a:lvl5pPr algn="l" rtl="0" eaLnBrk="0" fontAlgn="base" hangingPunct="0">
              <a:spcBef>
                <a:spcPct val="0"/>
              </a:spcBef>
              <a:spcAft>
                <a:spcPct val="0"/>
              </a:spcAft>
              <a:tabLst>
                <a:tab pos="141682" algn="l"/>
              </a:tabLst>
              <a:defRPr sz="1500" b="1">
                <a:solidFill>
                  <a:schemeClr val="tx1"/>
                </a:solidFill>
                <a:latin typeface="Arial" charset="0"/>
              </a:defRPr>
            </a:lvl5pPr>
            <a:lvl6pPr marL="342892" algn="l" rtl="0" fontAlgn="base">
              <a:spcBef>
                <a:spcPct val="0"/>
              </a:spcBef>
              <a:spcAft>
                <a:spcPct val="0"/>
              </a:spcAft>
              <a:tabLst>
                <a:tab pos="141682" algn="l"/>
              </a:tabLst>
              <a:defRPr b="1">
                <a:solidFill>
                  <a:srgbClr val="777777"/>
                </a:solidFill>
                <a:latin typeface="Arial" charset="0"/>
              </a:defRPr>
            </a:lvl6pPr>
            <a:lvl7pPr marL="685783" algn="l" rtl="0" fontAlgn="base">
              <a:spcBef>
                <a:spcPct val="0"/>
              </a:spcBef>
              <a:spcAft>
                <a:spcPct val="0"/>
              </a:spcAft>
              <a:tabLst>
                <a:tab pos="141682" algn="l"/>
              </a:tabLst>
              <a:defRPr b="1">
                <a:solidFill>
                  <a:srgbClr val="777777"/>
                </a:solidFill>
                <a:latin typeface="Arial" charset="0"/>
              </a:defRPr>
            </a:lvl7pPr>
            <a:lvl8pPr marL="1028675" algn="l" rtl="0" fontAlgn="base">
              <a:spcBef>
                <a:spcPct val="0"/>
              </a:spcBef>
              <a:spcAft>
                <a:spcPct val="0"/>
              </a:spcAft>
              <a:tabLst>
                <a:tab pos="141682" algn="l"/>
              </a:tabLst>
              <a:defRPr b="1">
                <a:solidFill>
                  <a:srgbClr val="777777"/>
                </a:solidFill>
                <a:latin typeface="Arial" charset="0"/>
              </a:defRPr>
            </a:lvl8pPr>
            <a:lvl9pPr marL="1371566" algn="l" rtl="0" fontAlgn="base">
              <a:spcBef>
                <a:spcPct val="0"/>
              </a:spcBef>
              <a:spcAft>
                <a:spcPct val="0"/>
              </a:spcAft>
              <a:tabLst>
                <a:tab pos="141682" algn="l"/>
              </a:tabLst>
              <a:defRPr b="1">
                <a:solidFill>
                  <a:srgbClr val="777777"/>
                </a:solidFill>
                <a:latin typeface="Arial" charset="0"/>
              </a:defRPr>
            </a:lvl9pPr>
          </a:lstStyle>
          <a:p>
            <a:pPr algn="ctr"/>
            <a:r>
              <a:rPr lang="en-US" sz="1000" b="0" kern="0" dirty="0"/>
              <a:t>(Rs. In crores)</a:t>
            </a:r>
          </a:p>
        </p:txBody>
      </p:sp>
      <p:sp>
        <p:nvSpPr>
          <p:cNvPr id="9" name="Title 5">
            <a:extLst>
              <a:ext uri="{FF2B5EF4-FFF2-40B4-BE49-F238E27FC236}">
                <a16:creationId xmlns:a16="http://schemas.microsoft.com/office/drawing/2014/main" id="{EBA0DF23-6068-A64A-891C-309A2CE0489E}"/>
              </a:ext>
            </a:extLst>
          </p:cNvPr>
          <p:cNvSpPr txBox="1">
            <a:spLocks/>
          </p:cNvSpPr>
          <p:nvPr/>
        </p:nvSpPr>
        <p:spPr bwMode="auto">
          <a:xfrm rot="16200000">
            <a:off x="4331537" y="3116869"/>
            <a:ext cx="1108855" cy="39528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tabLst/>
              <a:defRPr sz="1650" b="1">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tabLst>
                <a:tab pos="141682" algn="l"/>
              </a:tabLst>
              <a:defRPr sz="1500" b="1">
                <a:solidFill>
                  <a:schemeClr val="tx1"/>
                </a:solidFill>
                <a:latin typeface="Arial" charset="0"/>
              </a:defRPr>
            </a:lvl2pPr>
            <a:lvl3pPr algn="l" rtl="0" eaLnBrk="0" fontAlgn="base" hangingPunct="0">
              <a:spcBef>
                <a:spcPct val="0"/>
              </a:spcBef>
              <a:spcAft>
                <a:spcPct val="0"/>
              </a:spcAft>
              <a:tabLst>
                <a:tab pos="141682" algn="l"/>
              </a:tabLst>
              <a:defRPr sz="1500" b="1">
                <a:solidFill>
                  <a:schemeClr val="tx1"/>
                </a:solidFill>
                <a:latin typeface="Arial" charset="0"/>
              </a:defRPr>
            </a:lvl3pPr>
            <a:lvl4pPr algn="l" rtl="0" eaLnBrk="0" fontAlgn="base" hangingPunct="0">
              <a:spcBef>
                <a:spcPct val="0"/>
              </a:spcBef>
              <a:spcAft>
                <a:spcPct val="0"/>
              </a:spcAft>
              <a:tabLst>
                <a:tab pos="141682" algn="l"/>
              </a:tabLst>
              <a:defRPr sz="1500" b="1">
                <a:solidFill>
                  <a:schemeClr val="tx1"/>
                </a:solidFill>
                <a:latin typeface="Arial" charset="0"/>
              </a:defRPr>
            </a:lvl4pPr>
            <a:lvl5pPr algn="l" rtl="0" eaLnBrk="0" fontAlgn="base" hangingPunct="0">
              <a:spcBef>
                <a:spcPct val="0"/>
              </a:spcBef>
              <a:spcAft>
                <a:spcPct val="0"/>
              </a:spcAft>
              <a:tabLst>
                <a:tab pos="141682" algn="l"/>
              </a:tabLst>
              <a:defRPr sz="1500" b="1">
                <a:solidFill>
                  <a:schemeClr val="tx1"/>
                </a:solidFill>
                <a:latin typeface="Arial" charset="0"/>
              </a:defRPr>
            </a:lvl5pPr>
            <a:lvl6pPr marL="342892" algn="l" rtl="0" fontAlgn="base">
              <a:spcBef>
                <a:spcPct val="0"/>
              </a:spcBef>
              <a:spcAft>
                <a:spcPct val="0"/>
              </a:spcAft>
              <a:tabLst>
                <a:tab pos="141682" algn="l"/>
              </a:tabLst>
              <a:defRPr b="1">
                <a:solidFill>
                  <a:srgbClr val="777777"/>
                </a:solidFill>
                <a:latin typeface="Arial" charset="0"/>
              </a:defRPr>
            </a:lvl6pPr>
            <a:lvl7pPr marL="685783" algn="l" rtl="0" fontAlgn="base">
              <a:spcBef>
                <a:spcPct val="0"/>
              </a:spcBef>
              <a:spcAft>
                <a:spcPct val="0"/>
              </a:spcAft>
              <a:tabLst>
                <a:tab pos="141682" algn="l"/>
              </a:tabLst>
              <a:defRPr b="1">
                <a:solidFill>
                  <a:srgbClr val="777777"/>
                </a:solidFill>
                <a:latin typeface="Arial" charset="0"/>
              </a:defRPr>
            </a:lvl7pPr>
            <a:lvl8pPr marL="1028675" algn="l" rtl="0" fontAlgn="base">
              <a:spcBef>
                <a:spcPct val="0"/>
              </a:spcBef>
              <a:spcAft>
                <a:spcPct val="0"/>
              </a:spcAft>
              <a:tabLst>
                <a:tab pos="141682" algn="l"/>
              </a:tabLst>
              <a:defRPr b="1">
                <a:solidFill>
                  <a:srgbClr val="777777"/>
                </a:solidFill>
                <a:latin typeface="Arial" charset="0"/>
              </a:defRPr>
            </a:lvl8pPr>
            <a:lvl9pPr marL="1371566" algn="l" rtl="0" fontAlgn="base">
              <a:spcBef>
                <a:spcPct val="0"/>
              </a:spcBef>
              <a:spcAft>
                <a:spcPct val="0"/>
              </a:spcAft>
              <a:tabLst>
                <a:tab pos="141682" algn="l"/>
              </a:tabLst>
              <a:defRPr b="1">
                <a:solidFill>
                  <a:srgbClr val="777777"/>
                </a:solidFill>
                <a:latin typeface="Arial" charset="0"/>
              </a:defRPr>
            </a:lvl9pPr>
          </a:lstStyle>
          <a:p>
            <a:pPr algn="ctr"/>
            <a:r>
              <a:rPr lang="en-US" sz="1000" b="0" kern="0" dirty="0"/>
              <a:t>(Rs. In crores)</a:t>
            </a:r>
          </a:p>
        </p:txBody>
      </p:sp>
      <p:cxnSp>
        <p:nvCxnSpPr>
          <p:cNvPr id="16" name="Straight Connector 15">
            <a:extLst>
              <a:ext uri="{FF2B5EF4-FFF2-40B4-BE49-F238E27FC236}">
                <a16:creationId xmlns:a16="http://schemas.microsoft.com/office/drawing/2014/main" id="{DF9AB49A-9246-3948-9C6A-4DD7AAFFF586}"/>
              </a:ext>
            </a:extLst>
          </p:cNvPr>
          <p:cNvCxnSpPr/>
          <p:nvPr/>
        </p:nvCxnSpPr>
        <p:spPr bwMode="auto">
          <a:xfrm>
            <a:off x="4698539" y="1363287"/>
            <a:ext cx="0" cy="3273005"/>
          </a:xfrm>
          <a:prstGeom prst="line">
            <a:avLst/>
          </a:prstGeom>
          <a:solidFill>
            <a:schemeClr val="bg1"/>
          </a:solidFill>
          <a:ln w="6350" cap="flat" cmpd="sng" algn="ctr">
            <a:solidFill>
              <a:srgbClr val="000000"/>
            </a:solidFill>
            <a:prstDash val="solid"/>
            <a:round/>
            <a:headEnd type="none" w="med" len="med"/>
            <a:tailEnd type="none" w="med" len="med"/>
          </a:ln>
          <a:effectLst/>
        </p:spPr>
      </p:cxnSp>
      <p:graphicFrame>
        <p:nvGraphicFramePr>
          <p:cNvPr id="11" name="Chart 10">
            <a:extLst>
              <a:ext uri="{FF2B5EF4-FFF2-40B4-BE49-F238E27FC236}">
                <a16:creationId xmlns:a16="http://schemas.microsoft.com/office/drawing/2014/main" id="{E428FD9F-B764-864D-A94A-4F7851B907BB}"/>
              </a:ext>
            </a:extLst>
          </p:cNvPr>
          <p:cNvGraphicFramePr/>
          <p:nvPr>
            <p:extLst>
              <p:ext uri="{D42A27DB-BD31-4B8C-83A1-F6EECF244321}">
                <p14:modId xmlns:p14="http://schemas.microsoft.com/office/powerpoint/2010/main" val="4100599234"/>
              </p:ext>
            </p:extLst>
          </p:nvPr>
        </p:nvGraphicFramePr>
        <p:xfrm>
          <a:off x="-148208" y="1168111"/>
          <a:ext cx="4943498" cy="3858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8D893A83-3585-B240-9C8A-35757E7AE4AD}"/>
              </a:ext>
            </a:extLst>
          </p:cNvPr>
          <p:cNvGraphicFramePr/>
          <p:nvPr>
            <p:extLst>
              <p:ext uri="{D42A27DB-BD31-4B8C-83A1-F6EECF244321}">
                <p14:modId xmlns:p14="http://schemas.microsoft.com/office/powerpoint/2010/main" val="3174579838"/>
              </p:ext>
            </p:extLst>
          </p:nvPr>
        </p:nvGraphicFramePr>
        <p:xfrm>
          <a:off x="4531656" y="1168111"/>
          <a:ext cx="4943498" cy="385876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B6DFE01-F5E4-4745-B6DD-E04A7A9398A7}"/>
              </a:ext>
            </a:extLst>
          </p:cNvPr>
          <p:cNvSpPr/>
          <p:nvPr/>
        </p:nvSpPr>
        <p:spPr>
          <a:xfrm>
            <a:off x="1316439" y="1004656"/>
            <a:ext cx="2428870" cy="261610"/>
          </a:xfrm>
          <a:prstGeom prst="rect">
            <a:avLst/>
          </a:prstGeom>
        </p:spPr>
        <p:txBody>
          <a:bodyPr wrap="none">
            <a:spAutoFit/>
          </a:bodyPr>
          <a:lstStyle/>
          <a:p>
            <a:pPr algn="ctr"/>
            <a:r>
              <a:rPr lang="en-US" sz="1100" b="1" dirty="0">
                <a:solidFill>
                  <a:srgbClr val="C00000"/>
                </a:solidFill>
              </a:rPr>
              <a:t>Total Liquidity : Rs. 10,037 crores</a:t>
            </a:r>
          </a:p>
        </p:txBody>
      </p:sp>
      <p:sp>
        <p:nvSpPr>
          <p:cNvPr id="4" name="Rectangle 3">
            <a:extLst>
              <a:ext uri="{FF2B5EF4-FFF2-40B4-BE49-F238E27FC236}">
                <a16:creationId xmlns:a16="http://schemas.microsoft.com/office/drawing/2014/main" id="{69B846DF-FC2C-104B-A258-0FEDFFCE1985}"/>
              </a:ext>
            </a:extLst>
          </p:cNvPr>
          <p:cNvSpPr/>
          <p:nvPr/>
        </p:nvSpPr>
        <p:spPr>
          <a:xfrm>
            <a:off x="5845271" y="1004656"/>
            <a:ext cx="2428870" cy="261610"/>
          </a:xfrm>
          <a:prstGeom prst="rect">
            <a:avLst/>
          </a:prstGeom>
        </p:spPr>
        <p:txBody>
          <a:bodyPr wrap="none">
            <a:spAutoFit/>
          </a:bodyPr>
          <a:lstStyle/>
          <a:p>
            <a:pPr algn="ctr"/>
            <a:r>
              <a:rPr lang="en-US" sz="1100" b="1" dirty="0">
                <a:solidFill>
                  <a:srgbClr val="C00000"/>
                </a:solidFill>
              </a:rPr>
              <a:t>Total Liquidity : Rs. 11,629 crores</a:t>
            </a:r>
          </a:p>
        </p:txBody>
      </p:sp>
    </p:spTree>
    <p:extLst>
      <p:ext uri="{BB962C8B-B14F-4D97-AF65-F5344CB8AC3E}">
        <p14:creationId xmlns:p14="http://schemas.microsoft.com/office/powerpoint/2010/main" val="21423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87185" y="352584"/>
            <a:ext cx="4083270" cy="4524315"/>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rgbClr val="FFFF00"/>
                </a:solidFill>
                <a:latin typeface="Arial" panose="020B0604020202020204" pitchFamily="34" charset="0"/>
                <a:sym typeface="Arial"/>
              </a:rPr>
              <a:t>Results H1 FY20 vs H1 FY21</a:t>
            </a:r>
            <a:endParaRPr lang="en-IN" sz="1800" dirty="0">
              <a:solidFill>
                <a:srgbClr val="FFFF00"/>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Subsidiaries / JVs of SAMIL</a:t>
            </a:r>
            <a:endParaRPr lang="en-US" sz="1800" dirty="0">
              <a:solidFill>
                <a:schemeClr val="bg1"/>
              </a:solidFill>
            </a:endParaRPr>
          </a:p>
        </p:txBody>
      </p:sp>
    </p:spTree>
    <p:extLst>
      <p:ext uri="{BB962C8B-B14F-4D97-AF65-F5344CB8AC3E}">
        <p14:creationId xmlns:p14="http://schemas.microsoft.com/office/powerpoint/2010/main" val="18797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dirty="0"/>
              <a:t>MSSL Consolidated : H1FY20 vs H1FY21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36215" y="702734"/>
            <a:ext cx="107817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graphicFrame>
        <p:nvGraphicFramePr>
          <p:cNvPr id="10" name="Chart 9">
            <a:extLst>
              <a:ext uri="{FF2B5EF4-FFF2-40B4-BE49-F238E27FC236}">
                <a16:creationId xmlns:a16="http://schemas.microsoft.com/office/drawing/2014/main" id="{090EB8CD-4325-CB4E-B4D3-28E2AA380963}"/>
              </a:ext>
            </a:extLst>
          </p:cNvPr>
          <p:cNvGraphicFramePr/>
          <p:nvPr>
            <p:extLst>
              <p:ext uri="{D42A27DB-BD31-4B8C-83A1-F6EECF244321}">
                <p14:modId xmlns:p14="http://schemas.microsoft.com/office/powerpoint/2010/main" val="2269795785"/>
              </p:ext>
            </p:extLst>
          </p:nvPr>
        </p:nvGraphicFramePr>
        <p:xfrm>
          <a:off x="509154" y="31173"/>
          <a:ext cx="3525179" cy="302130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75990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66666"/>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graphicFrame>
        <p:nvGraphicFramePr>
          <p:cNvPr id="23" name="Chart 22">
            <a:extLst>
              <a:ext uri="{FF2B5EF4-FFF2-40B4-BE49-F238E27FC236}">
                <a16:creationId xmlns:a16="http://schemas.microsoft.com/office/drawing/2014/main" id="{765FC287-1D1A-6447-B136-AE1CF486383E}"/>
              </a:ext>
            </a:extLst>
          </p:cNvPr>
          <p:cNvGraphicFramePr/>
          <p:nvPr>
            <p:extLst>
              <p:ext uri="{D42A27DB-BD31-4B8C-83A1-F6EECF244321}">
                <p14:modId xmlns:p14="http://schemas.microsoft.com/office/powerpoint/2010/main" val="2907680609"/>
              </p:ext>
            </p:extLst>
          </p:nvPr>
        </p:nvGraphicFramePr>
        <p:xfrm>
          <a:off x="4484557" y="413644"/>
          <a:ext cx="4026198" cy="2541926"/>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234">
            <a:extLst>
              <a:ext uri="{FF2B5EF4-FFF2-40B4-BE49-F238E27FC236}">
                <a16:creationId xmlns:a16="http://schemas.microsoft.com/office/drawing/2014/main" id="{63C1DF3F-6C13-1345-BF54-1D65FEC2F3A3}"/>
              </a:ext>
            </a:extLst>
          </p:cNvPr>
          <p:cNvSpPr/>
          <p:nvPr/>
        </p:nvSpPr>
        <p:spPr>
          <a:xfrm>
            <a:off x="4931469" y="2780025"/>
            <a:ext cx="208749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sp>
        <p:nvSpPr>
          <p:cNvPr id="29" name="TextBox 20">
            <a:extLst>
              <a:ext uri="{FF2B5EF4-FFF2-40B4-BE49-F238E27FC236}">
                <a16:creationId xmlns:a16="http://schemas.microsoft.com/office/drawing/2014/main" id="{10521F8B-F5F8-9142-AC85-7F94832AF969}"/>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20" name="Chart 19">
            <a:extLst>
              <a:ext uri="{FF2B5EF4-FFF2-40B4-BE49-F238E27FC236}">
                <a16:creationId xmlns:a16="http://schemas.microsoft.com/office/drawing/2014/main" id="{82A9DDDE-6BE2-2D47-8ED3-441B5DD13DA7}"/>
              </a:ext>
            </a:extLst>
          </p:cNvPr>
          <p:cNvGraphicFramePr/>
          <p:nvPr>
            <p:extLst>
              <p:ext uri="{D42A27DB-BD31-4B8C-83A1-F6EECF244321}">
                <p14:modId xmlns:p14="http://schemas.microsoft.com/office/powerpoint/2010/main" val="619997482"/>
              </p:ext>
            </p:extLst>
          </p:nvPr>
        </p:nvGraphicFramePr>
        <p:xfrm>
          <a:off x="4780898" y="2381918"/>
          <a:ext cx="4107567" cy="2653043"/>
        </p:xfrm>
        <a:graphic>
          <a:graphicData uri="http://schemas.openxmlformats.org/drawingml/2006/chart">
            <c:chart xmlns:c="http://schemas.openxmlformats.org/drawingml/2006/chart" xmlns:r="http://schemas.openxmlformats.org/officeDocument/2006/relationships" r:id="rId4"/>
          </a:graphicData>
        </a:graphic>
      </p:graphicFrame>
      <p:sp>
        <p:nvSpPr>
          <p:cNvPr id="15" name="Shape 234">
            <a:extLst>
              <a:ext uri="{FF2B5EF4-FFF2-40B4-BE49-F238E27FC236}">
                <a16:creationId xmlns:a16="http://schemas.microsoft.com/office/drawing/2014/main" id="{60AD4E29-CC1B-6D43-BF14-748D5A030994}"/>
              </a:ext>
            </a:extLst>
          </p:cNvPr>
          <p:cNvSpPr/>
          <p:nvPr/>
        </p:nvSpPr>
        <p:spPr>
          <a:xfrm>
            <a:off x="238909" y="2705571"/>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sp>
        <p:nvSpPr>
          <p:cNvPr id="16" name="Rectangle 15">
            <a:extLst>
              <a:ext uri="{FF2B5EF4-FFF2-40B4-BE49-F238E27FC236}">
                <a16:creationId xmlns:a16="http://schemas.microsoft.com/office/drawing/2014/main" id="{47144BA8-8310-A343-94C1-1B73C90F60C0}"/>
              </a:ext>
            </a:extLst>
          </p:cNvPr>
          <p:cNvSpPr/>
          <p:nvPr/>
        </p:nvSpPr>
        <p:spPr>
          <a:xfrm>
            <a:off x="5705752" y="4589502"/>
            <a:ext cx="2626422" cy="5539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95250" indent="-95250">
              <a:buFont typeface="Arial" panose="020B0604020202020204" pitchFamily="34" charset="0"/>
              <a:buChar char="•"/>
            </a:pPr>
            <a:r>
              <a:rPr lang="en-US" sz="750" i="1" dirty="0"/>
              <a:t>With the improvement in Greenfield performance,          the effective tax rate should normalise</a:t>
            </a:r>
          </a:p>
          <a:p>
            <a:pPr marL="95250" indent="-95250">
              <a:buFont typeface="Arial" panose="020B0604020202020204" pitchFamily="34" charset="0"/>
              <a:buChar char="•"/>
            </a:pPr>
            <a:r>
              <a:rPr lang="en-US" sz="750" i="1" dirty="0"/>
              <a:t>PAT adversely impacted by one-time costs of                €5 Mn on redemption of US$375 Mn notes</a:t>
            </a:r>
          </a:p>
        </p:txBody>
      </p:sp>
      <p:graphicFrame>
        <p:nvGraphicFramePr>
          <p:cNvPr id="21" name="Chart 20">
            <a:extLst>
              <a:ext uri="{FF2B5EF4-FFF2-40B4-BE49-F238E27FC236}">
                <a16:creationId xmlns:a16="http://schemas.microsoft.com/office/drawing/2014/main" id="{69537138-9111-4E48-B922-54481BA9B2EA}"/>
              </a:ext>
            </a:extLst>
          </p:cNvPr>
          <p:cNvGraphicFramePr/>
          <p:nvPr>
            <p:extLst>
              <p:ext uri="{D42A27DB-BD31-4B8C-83A1-F6EECF244321}">
                <p14:modId xmlns:p14="http://schemas.microsoft.com/office/powerpoint/2010/main" val="1761766601"/>
              </p:ext>
            </p:extLst>
          </p:nvPr>
        </p:nvGraphicFramePr>
        <p:xfrm>
          <a:off x="522386" y="2389390"/>
          <a:ext cx="3824091" cy="2653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564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dirty="0"/>
              <a:t>MSSL Standalone : H1FY20 vs H1FY21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42939" y="702734"/>
            <a:ext cx="1078177"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graphicFrame>
        <p:nvGraphicFramePr>
          <p:cNvPr id="10" name="Chart 9">
            <a:extLst>
              <a:ext uri="{FF2B5EF4-FFF2-40B4-BE49-F238E27FC236}">
                <a16:creationId xmlns:a16="http://schemas.microsoft.com/office/drawing/2014/main" id="{090EB8CD-4325-CB4E-B4D3-28E2AA380963}"/>
              </a:ext>
            </a:extLst>
          </p:cNvPr>
          <p:cNvGraphicFramePr/>
          <p:nvPr>
            <p:extLst>
              <p:ext uri="{D42A27DB-BD31-4B8C-83A1-F6EECF244321}">
                <p14:modId xmlns:p14="http://schemas.microsoft.com/office/powerpoint/2010/main" val="706723918"/>
              </p:ext>
            </p:extLst>
          </p:nvPr>
        </p:nvGraphicFramePr>
        <p:xfrm>
          <a:off x="542819" y="199937"/>
          <a:ext cx="3525179" cy="279644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75990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59229"/>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graphicFrame>
        <p:nvGraphicFramePr>
          <p:cNvPr id="23" name="Chart 22">
            <a:extLst>
              <a:ext uri="{FF2B5EF4-FFF2-40B4-BE49-F238E27FC236}">
                <a16:creationId xmlns:a16="http://schemas.microsoft.com/office/drawing/2014/main" id="{765FC287-1D1A-6447-B136-AE1CF486383E}"/>
              </a:ext>
            </a:extLst>
          </p:cNvPr>
          <p:cNvGraphicFramePr/>
          <p:nvPr>
            <p:extLst>
              <p:ext uri="{D42A27DB-BD31-4B8C-83A1-F6EECF244321}">
                <p14:modId xmlns:p14="http://schemas.microsoft.com/office/powerpoint/2010/main" val="318271043"/>
              </p:ext>
            </p:extLst>
          </p:nvPr>
        </p:nvGraphicFramePr>
        <p:xfrm>
          <a:off x="4834306" y="413644"/>
          <a:ext cx="4405357" cy="2541926"/>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234">
            <a:extLst>
              <a:ext uri="{FF2B5EF4-FFF2-40B4-BE49-F238E27FC236}">
                <a16:creationId xmlns:a16="http://schemas.microsoft.com/office/drawing/2014/main" id="{63C1DF3F-6C13-1345-BF54-1D65FEC2F3A3}"/>
              </a:ext>
            </a:extLst>
          </p:cNvPr>
          <p:cNvSpPr/>
          <p:nvPr/>
        </p:nvSpPr>
        <p:spPr>
          <a:xfrm>
            <a:off x="4932014" y="2779108"/>
            <a:ext cx="459355"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PAT</a:t>
            </a:r>
            <a:endParaRPr lang="en-US" sz="1600" b="0" dirty="0">
              <a:latin typeface="Arial Rounded MT Bold" panose="020F0704030504030204" pitchFamily="34" charset="77"/>
            </a:endParaRPr>
          </a:p>
        </p:txBody>
      </p:sp>
      <p:sp>
        <p:nvSpPr>
          <p:cNvPr id="29" name="TextBox 20">
            <a:extLst>
              <a:ext uri="{FF2B5EF4-FFF2-40B4-BE49-F238E27FC236}">
                <a16:creationId xmlns:a16="http://schemas.microsoft.com/office/drawing/2014/main" id="{10521F8B-F5F8-9142-AC85-7F94832AF969}"/>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20" name="Chart 19">
            <a:extLst>
              <a:ext uri="{FF2B5EF4-FFF2-40B4-BE49-F238E27FC236}">
                <a16:creationId xmlns:a16="http://schemas.microsoft.com/office/drawing/2014/main" id="{D92EB2B2-C62C-6249-8A76-3E933BAD54F8}"/>
              </a:ext>
            </a:extLst>
          </p:cNvPr>
          <p:cNvGraphicFramePr/>
          <p:nvPr>
            <p:extLst>
              <p:ext uri="{D42A27DB-BD31-4B8C-83A1-F6EECF244321}">
                <p14:modId xmlns:p14="http://schemas.microsoft.com/office/powerpoint/2010/main" val="2220691488"/>
              </p:ext>
            </p:extLst>
          </p:nvPr>
        </p:nvGraphicFramePr>
        <p:xfrm>
          <a:off x="559685" y="2104244"/>
          <a:ext cx="3805971" cy="2653043"/>
        </p:xfrm>
        <a:graphic>
          <a:graphicData uri="http://schemas.openxmlformats.org/drawingml/2006/chart">
            <c:chart xmlns:c="http://schemas.openxmlformats.org/drawingml/2006/chart" xmlns:r="http://schemas.openxmlformats.org/officeDocument/2006/relationships" r:id="rId4"/>
          </a:graphicData>
        </a:graphic>
      </p:graphicFrame>
      <p:sp>
        <p:nvSpPr>
          <p:cNvPr id="16" name="Shape 234">
            <a:extLst>
              <a:ext uri="{FF2B5EF4-FFF2-40B4-BE49-F238E27FC236}">
                <a16:creationId xmlns:a16="http://schemas.microsoft.com/office/drawing/2014/main" id="{D8A3938A-1EE6-EB4A-8728-DA902CA8CD3B}"/>
              </a:ext>
            </a:extLst>
          </p:cNvPr>
          <p:cNvSpPr/>
          <p:nvPr/>
        </p:nvSpPr>
        <p:spPr>
          <a:xfrm>
            <a:off x="238909" y="2736926"/>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graphicFrame>
        <p:nvGraphicFramePr>
          <p:cNvPr id="18" name="Chart 17">
            <a:extLst>
              <a:ext uri="{FF2B5EF4-FFF2-40B4-BE49-F238E27FC236}">
                <a16:creationId xmlns:a16="http://schemas.microsoft.com/office/drawing/2014/main" id="{734503AE-2EBD-BB42-A88B-12DB54BC0FFB}"/>
              </a:ext>
            </a:extLst>
          </p:cNvPr>
          <p:cNvGraphicFramePr/>
          <p:nvPr>
            <p:extLst>
              <p:ext uri="{D42A27DB-BD31-4B8C-83A1-F6EECF244321}">
                <p14:modId xmlns:p14="http://schemas.microsoft.com/office/powerpoint/2010/main" val="4127612647"/>
              </p:ext>
            </p:extLst>
          </p:nvPr>
        </p:nvGraphicFramePr>
        <p:xfrm>
          <a:off x="4928398" y="2104245"/>
          <a:ext cx="4021705" cy="2653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34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319842" y="-33701"/>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Subsidiaries / JVs of SAMIL</a:t>
            </a:r>
            <a:endParaRPr lang="en-US" sz="1800" dirty="0">
              <a:solidFill>
                <a:schemeClr val="bg1"/>
              </a:solidFill>
            </a:endParaRPr>
          </a:p>
        </p:txBody>
      </p:sp>
    </p:spTree>
    <p:extLst>
      <p:ext uri="{BB962C8B-B14F-4D97-AF65-F5344CB8AC3E}">
        <p14:creationId xmlns:p14="http://schemas.microsoft.com/office/powerpoint/2010/main" val="337684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kern="1200" dirty="0"/>
              <a:t>SMRPBV (In Euro Terms) </a:t>
            </a:r>
            <a:r>
              <a:rPr lang="en-US" dirty="0"/>
              <a:t>: H1FY20 vs H1FY21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36215" y="702734"/>
            <a:ext cx="107817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96203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915119" y="711584"/>
            <a:ext cx="88902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13" name="Chart 12">
            <a:extLst>
              <a:ext uri="{FF2B5EF4-FFF2-40B4-BE49-F238E27FC236}">
                <a16:creationId xmlns:a16="http://schemas.microsoft.com/office/drawing/2014/main" id="{E394459F-0864-254B-B41C-16EE727FAD5E}"/>
              </a:ext>
            </a:extLst>
          </p:cNvPr>
          <p:cNvGraphicFramePr/>
          <p:nvPr>
            <p:extLst>
              <p:ext uri="{D42A27DB-BD31-4B8C-83A1-F6EECF244321}">
                <p14:modId xmlns:p14="http://schemas.microsoft.com/office/powerpoint/2010/main" val="2032711846"/>
              </p:ext>
            </p:extLst>
          </p:nvPr>
        </p:nvGraphicFramePr>
        <p:xfrm>
          <a:off x="630926" y="692840"/>
          <a:ext cx="3905758" cy="2231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448AECA5-63B4-FD49-80B3-9F15E63471EC}"/>
              </a:ext>
            </a:extLst>
          </p:cNvPr>
          <p:cNvGraphicFramePr/>
          <p:nvPr>
            <p:extLst>
              <p:ext uri="{D42A27DB-BD31-4B8C-83A1-F6EECF244321}">
                <p14:modId xmlns:p14="http://schemas.microsoft.com/office/powerpoint/2010/main" val="2721263486"/>
              </p:ext>
            </p:extLst>
          </p:nvPr>
        </p:nvGraphicFramePr>
        <p:xfrm>
          <a:off x="4786588" y="692840"/>
          <a:ext cx="3856821" cy="223113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20">
            <a:extLst>
              <a:ext uri="{FF2B5EF4-FFF2-40B4-BE49-F238E27FC236}">
                <a16:creationId xmlns:a16="http://schemas.microsoft.com/office/drawing/2014/main" id="{B54AF40B-EE1E-384F-9515-283E9D6B26B8}"/>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cxnSp>
        <p:nvCxnSpPr>
          <p:cNvPr id="10" name="Straight Connector 9">
            <a:extLst>
              <a:ext uri="{FF2B5EF4-FFF2-40B4-BE49-F238E27FC236}">
                <a16:creationId xmlns:a16="http://schemas.microsoft.com/office/drawing/2014/main" id="{3CDCBB67-FC04-CB45-AB61-60DFF4C4AA92}"/>
              </a:ext>
            </a:extLst>
          </p:cNvPr>
          <p:cNvCxnSpPr>
            <a:cxnSpLocks/>
          </p:cNvCxnSpPr>
          <p:nvPr/>
        </p:nvCxnSpPr>
        <p:spPr bwMode="auto">
          <a:xfrm>
            <a:off x="436418" y="2733414"/>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6" name="Shape 234">
            <a:extLst>
              <a:ext uri="{FF2B5EF4-FFF2-40B4-BE49-F238E27FC236}">
                <a16:creationId xmlns:a16="http://schemas.microsoft.com/office/drawing/2014/main" id="{63C1DF3F-6C13-1345-BF54-1D65FEC2F3A3}"/>
              </a:ext>
            </a:extLst>
          </p:cNvPr>
          <p:cNvSpPr/>
          <p:nvPr/>
        </p:nvSpPr>
        <p:spPr>
          <a:xfrm>
            <a:off x="4947414" y="2778592"/>
            <a:ext cx="208749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graphicFrame>
        <p:nvGraphicFramePr>
          <p:cNvPr id="15" name="Chart 14">
            <a:extLst>
              <a:ext uri="{FF2B5EF4-FFF2-40B4-BE49-F238E27FC236}">
                <a16:creationId xmlns:a16="http://schemas.microsoft.com/office/drawing/2014/main" id="{448AECA5-63B4-FD49-80B3-9F15E63471EC}"/>
              </a:ext>
            </a:extLst>
          </p:cNvPr>
          <p:cNvGraphicFramePr/>
          <p:nvPr>
            <p:extLst>
              <p:ext uri="{D42A27DB-BD31-4B8C-83A1-F6EECF244321}">
                <p14:modId xmlns:p14="http://schemas.microsoft.com/office/powerpoint/2010/main" val="2859199830"/>
              </p:ext>
            </p:extLst>
          </p:nvPr>
        </p:nvGraphicFramePr>
        <p:xfrm>
          <a:off x="850628" y="2675405"/>
          <a:ext cx="3920994" cy="2231136"/>
        </p:xfrm>
        <a:graphic>
          <a:graphicData uri="http://schemas.openxmlformats.org/drawingml/2006/chart">
            <c:chart xmlns:c="http://schemas.openxmlformats.org/drawingml/2006/chart" xmlns:r="http://schemas.openxmlformats.org/officeDocument/2006/relationships" r:id="rId4"/>
          </a:graphicData>
        </a:graphic>
      </p:graphicFrame>
      <p:sp>
        <p:nvSpPr>
          <p:cNvPr id="20" name="Shape 234">
            <a:extLst>
              <a:ext uri="{FF2B5EF4-FFF2-40B4-BE49-F238E27FC236}">
                <a16:creationId xmlns:a16="http://schemas.microsoft.com/office/drawing/2014/main" id="{36921E32-F7BB-944C-823F-6EA4EDD7AD24}"/>
              </a:ext>
            </a:extLst>
          </p:cNvPr>
          <p:cNvSpPr/>
          <p:nvPr/>
        </p:nvSpPr>
        <p:spPr>
          <a:xfrm>
            <a:off x="236387" y="2773047"/>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sp>
        <p:nvSpPr>
          <p:cNvPr id="21" name="Rectangle 20">
            <a:extLst>
              <a:ext uri="{FF2B5EF4-FFF2-40B4-BE49-F238E27FC236}">
                <a16:creationId xmlns:a16="http://schemas.microsoft.com/office/drawing/2014/main" id="{5B6D2BAF-7A7B-4340-B2FB-B9AD99198240}"/>
              </a:ext>
            </a:extLst>
          </p:cNvPr>
          <p:cNvSpPr/>
          <p:nvPr/>
        </p:nvSpPr>
        <p:spPr>
          <a:xfrm>
            <a:off x="5713920" y="4471747"/>
            <a:ext cx="2626422" cy="553998"/>
          </a:xfrm>
          <a:prstGeom prst="rect">
            <a:avLst/>
          </a:prstGeom>
        </p:spPr>
        <p:txBody>
          <a:bodyPr wrap="square">
            <a:spAutoFit/>
          </a:bodyPr>
          <a:lstStyle/>
          <a:p>
            <a:pPr marL="95250" indent="-95250">
              <a:buFont typeface="Arial" panose="020B0604020202020204" pitchFamily="34" charset="0"/>
              <a:buChar char="•"/>
            </a:pPr>
            <a:r>
              <a:rPr lang="en-US" sz="750" i="1" dirty="0"/>
              <a:t>With the improvement in Greenfield performance,          the effective tax rate should normalise</a:t>
            </a:r>
          </a:p>
          <a:p>
            <a:pPr marL="95250" indent="-95250">
              <a:buFont typeface="Arial" panose="020B0604020202020204" pitchFamily="34" charset="0"/>
              <a:buChar char="•"/>
            </a:pPr>
            <a:r>
              <a:rPr lang="en-US" sz="750" i="1" dirty="0"/>
              <a:t>PAT adversely impacted by one-time costs of                €5 Mn on redemption of US$375 Mn notes</a:t>
            </a:r>
          </a:p>
        </p:txBody>
      </p:sp>
      <p:graphicFrame>
        <p:nvGraphicFramePr>
          <p:cNvPr id="22" name="Chart 21">
            <a:extLst>
              <a:ext uri="{FF2B5EF4-FFF2-40B4-BE49-F238E27FC236}">
                <a16:creationId xmlns:a16="http://schemas.microsoft.com/office/drawing/2014/main" id="{983047E8-461A-B545-B1BF-D141298E0F35}"/>
              </a:ext>
            </a:extLst>
          </p:cNvPr>
          <p:cNvGraphicFramePr/>
          <p:nvPr>
            <p:extLst>
              <p:ext uri="{D42A27DB-BD31-4B8C-83A1-F6EECF244321}">
                <p14:modId xmlns:p14="http://schemas.microsoft.com/office/powerpoint/2010/main" val="1885709579"/>
              </p:ext>
            </p:extLst>
          </p:nvPr>
        </p:nvGraphicFramePr>
        <p:xfrm>
          <a:off x="5116178" y="2669867"/>
          <a:ext cx="3920994" cy="2231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81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4">
            <a:extLst>
              <a:ext uri="{FF2B5EF4-FFF2-40B4-BE49-F238E27FC236}">
                <a16:creationId xmlns:a16="http://schemas.microsoft.com/office/drawing/2014/main" id="{07A5DA7C-81B9-F946-996D-B54B1A5F5386}"/>
              </a:ext>
            </a:extLst>
          </p:cNvPr>
          <p:cNvSpPr/>
          <p:nvPr/>
        </p:nvSpPr>
        <p:spPr>
          <a:xfrm>
            <a:off x="390682" y="2824834"/>
            <a:ext cx="1576199"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SMP 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a:xfrm>
            <a:off x="287999" y="216000"/>
            <a:ext cx="5655601" cy="395289"/>
          </a:xfrm>
        </p:spPr>
        <p:txBody>
          <a:bodyPr/>
          <a:lstStyle/>
          <a:p>
            <a:r>
              <a:rPr lang="en-US" kern="1200" dirty="0"/>
              <a:t>SMR &amp; SMP (In Euro Terms) </a:t>
            </a:r>
            <a:r>
              <a:rPr lang="en-US" dirty="0"/>
              <a:t>: H1FY20 vs H1FY21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372928" y="702734"/>
            <a:ext cx="1591138"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SMR 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892251"/>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801738" y="711584"/>
            <a:ext cx="140839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SMR EBITDA</a:t>
            </a:r>
            <a:r>
              <a:rPr lang="en-US" sz="1600" b="0" dirty="0">
                <a:latin typeface="Arial Rounded MT Bold" panose="020F0704030504030204" pitchFamily="34" charset="77"/>
              </a:rPr>
              <a:t>.</a:t>
            </a:r>
          </a:p>
        </p:txBody>
      </p:sp>
      <p:sp>
        <p:nvSpPr>
          <p:cNvPr id="28" name="TextBox 20">
            <a:extLst>
              <a:ext uri="{FF2B5EF4-FFF2-40B4-BE49-F238E27FC236}">
                <a16:creationId xmlns:a16="http://schemas.microsoft.com/office/drawing/2014/main" id="{744E45DB-22FF-5940-B722-7131BF50A07D}"/>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graphicFrame>
        <p:nvGraphicFramePr>
          <p:cNvPr id="10" name="Chart 9">
            <a:extLst>
              <a:ext uri="{FF2B5EF4-FFF2-40B4-BE49-F238E27FC236}">
                <a16:creationId xmlns:a16="http://schemas.microsoft.com/office/drawing/2014/main" id="{2BDDCB10-41A6-4D4C-9A81-611FF5E9B302}"/>
              </a:ext>
            </a:extLst>
          </p:cNvPr>
          <p:cNvGraphicFramePr/>
          <p:nvPr>
            <p:extLst>
              <p:ext uri="{D42A27DB-BD31-4B8C-83A1-F6EECF244321}">
                <p14:modId xmlns:p14="http://schemas.microsoft.com/office/powerpoint/2010/main" val="2983772008"/>
              </p:ext>
            </p:extLst>
          </p:nvPr>
        </p:nvGraphicFramePr>
        <p:xfrm>
          <a:off x="4732778" y="791889"/>
          <a:ext cx="3990284" cy="2231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98B4AEB-8434-1046-9BE7-6934E516D19A}"/>
              </a:ext>
            </a:extLst>
          </p:cNvPr>
          <p:cNvGraphicFramePr/>
          <p:nvPr>
            <p:extLst>
              <p:ext uri="{D42A27DB-BD31-4B8C-83A1-F6EECF244321}">
                <p14:modId xmlns:p14="http://schemas.microsoft.com/office/powerpoint/2010/main" val="2786501193"/>
              </p:ext>
            </p:extLst>
          </p:nvPr>
        </p:nvGraphicFramePr>
        <p:xfrm>
          <a:off x="760358" y="2818385"/>
          <a:ext cx="3319817" cy="2231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0FA3AD4-B688-DA45-9EBF-6FE3BD5C3465}"/>
              </a:ext>
            </a:extLst>
          </p:cNvPr>
          <p:cNvGraphicFramePr/>
          <p:nvPr>
            <p:extLst>
              <p:ext uri="{D42A27DB-BD31-4B8C-83A1-F6EECF244321}">
                <p14:modId xmlns:p14="http://schemas.microsoft.com/office/powerpoint/2010/main" val="326795637"/>
              </p:ext>
            </p:extLst>
          </p:nvPr>
        </p:nvGraphicFramePr>
        <p:xfrm>
          <a:off x="4334879" y="2825688"/>
          <a:ext cx="4388187" cy="2231136"/>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3CDCBB67-FC04-CB45-AB61-60DFF4C4AA92}"/>
              </a:ext>
            </a:extLst>
          </p:cNvPr>
          <p:cNvCxnSpPr>
            <a:cxnSpLocks/>
          </p:cNvCxnSpPr>
          <p:nvPr/>
        </p:nvCxnSpPr>
        <p:spPr bwMode="auto">
          <a:xfrm>
            <a:off x="436418" y="2783292"/>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7" name="Shape 234">
            <a:extLst>
              <a:ext uri="{FF2B5EF4-FFF2-40B4-BE49-F238E27FC236}">
                <a16:creationId xmlns:a16="http://schemas.microsoft.com/office/drawing/2014/main" id="{F3066E50-62D2-B74F-93FE-579C29DC5812}"/>
              </a:ext>
            </a:extLst>
          </p:cNvPr>
          <p:cNvSpPr/>
          <p:nvPr/>
        </p:nvSpPr>
        <p:spPr>
          <a:xfrm>
            <a:off x="4822421" y="2829944"/>
            <a:ext cx="1408397"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SMP EBITDA</a:t>
            </a:r>
            <a:r>
              <a:rPr lang="en-US" sz="1600" b="0" dirty="0">
                <a:latin typeface="Arial Rounded MT Bold" panose="020F0704030504030204" pitchFamily="34" charset="77"/>
              </a:rPr>
              <a:t>.</a:t>
            </a:r>
          </a:p>
        </p:txBody>
      </p:sp>
      <p:graphicFrame>
        <p:nvGraphicFramePr>
          <p:cNvPr id="20" name="Chart 19">
            <a:extLst>
              <a:ext uri="{FF2B5EF4-FFF2-40B4-BE49-F238E27FC236}">
                <a16:creationId xmlns:a16="http://schemas.microsoft.com/office/drawing/2014/main" id="{7D91DD08-85DF-0844-87E5-1D01CB1D8926}"/>
              </a:ext>
            </a:extLst>
          </p:cNvPr>
          <p:cNvGraphicFramePr/>
          <p:nvPr>
            <p:extLst>
              <p:ext uri="{D42A27DB-BD31-4B8C-83A1-F6EECF244321}">
                <p14:modId xmlns:p14="http://schemas.microsoft.com/office/powerpoint/2010/main" val="3644039834"/>
              </p:ext>
            </p:extLst>
          </p:nvPr>
        </p:nvGraphicFramePr>
        <p:xfrm>
          <a:off x="6410" y="892792"/>
          <a:ext cx="4404733" cy="2231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29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a:xfrm>
            <a:off x="288000" y="216000"/>
            <a:ext cx="4490346" cy="395289"/>
          </a:xfrm>
        </p:spPr>
        <p:txBody>
          <a:bodyPr/>
          <a:lstStyle/>
          <a:p>
            <a:r>
              <a:rPr lang="en-US" dirty="0"/>
              <a:t>PKC </a:t>
            </a:r>
            <a:r>
              <a:rPr lang="en-US" kern="1200" dirty="0"/>
              <a:t>(In Euro Terms) </a:t>
            </a:r>
            <a:r>
              <a:rPr lang="en-US" dirty="0"/>
              <a:t>: H1FY20 vs H1FY21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191332" y="702734"/>
            <a:ext cx="1167945"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900" b="0" dirty="0">
                <a:solidFill>
                  <a:srgbClr val="C00000"/>
                </a:solidFill>
                <a:latin typeface="+mn-lt"/>
              </a:rPr>
              <a:t>**</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689710" y="907727"/>
            <a:ext cx="0" cy="3705548"/>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59229"/>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sp>
        <p:nvSpPr>
          <p:cNvPr id="26" name="Shape 234">
            <a:extLst>
              <a:ext uri="{FF2B5EF4-FFF2-40B4-BE49-F238E27FC236}">
                <a16:creationId xmlns:a16="http://schemas.microsoft.com/office/drawing/2014/main" id="{63C1DF3F-6C13-1345-BF54-1D65FEC2F3A3}"/>
              </a:ext>
            </a:extLst>
          </p:cNvPr>
          <p:cNvSpPr/>
          <p:nvPr/>
        </p:nvSpPr>
        <p:spPr>
          <a:xfrm>
            <a:off x="4915388" y="2776869"/>
            <a:ext cx="2087494" cy="33855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graphicFrame>
        <p:nvGraphicFramePr>
          <p:cNvPr id="17" name="Chart 16">
            <a:extLst>
              <a:ext uri="{FF2B5EF4-FFF2-40B4-BE49-F238E27FC236}">
                <a16:creationId xmlns:a16="http://schemas.microsoft.com/office/drawing/2014/main" id="{E75E61E9-7082-874C-B0B9-BC2945071681}"/>
              </a:ext>
            </a:extLst>
          </p:cNvPr>
          <p:cNvGraphicFramePr/>
          <p:nvPr>
            <p:extLst>
              <p:ext uri="{D42A27DB-BD31-4B8C-83A1-F6EECF244321}">
                <p14:modId xmlns:p14="http://schemas.microsoft.com/office/powerpoint/2010/main" val="345899114"/>
              </p:ext>
            </p:extLst>
          </p:nvPr>
        </p:nvGraphicFramePr>
        <p:xfrm>
          <a:off x="425761" y="310256"/>
          <a:ext cx="3905758" cy="2967009"/>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Box 20">
            <a:extLst>
              <a:ext uri="{FF2B5EF4-FFF2-40B4-BE49-F238E27FC236}">
                <a16:creationId xmlns:a16="http://schemas.microsoft.com/office/drawing/2014/main" id="{EC0867C3-C20C-3245-9F9F-F62C7F33F576}"/>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(In Million Euros)</a:t>
            </a:r>
            <a:endParaRPr lang="en-IN" sz="900" dirty="0">
              <a:cs typeface="Arial" panose="020B0604020202020204" pitchFamily="34" charset="0"/>
            </a:endParaRPr>
          </a:p>
        </p:txBody>
      </p:sp>
      <p:graphicFrame>
        <p:nvGraphicFramePr>
          <p:cNvPr id="15" name="Chart 14">
            <a:extLst>
              <a:ext uri="{FF2B5EF4-FFF2-40B4-BE49-F238E27FC236}">
                <a16:creationId xmlns:a16="http://schemas.microsoft.com/office/drawing/2014/main" id="{5A499996-3BE0-A847-B6C8-2FB73EFC4445}"/>
              </a:ext>
            </a:extLst>
          </p:cNvPr>
          <p:cNvGraphicFramePr/>
          <p:nvPr>
            <p:extLst>
              <p:ext uri="{D42A27DB-BD31-4B8C-83A1-F6EECF244321}">
                <p14:modId xmlns:p14="http://schemas.microsoft.com/office/powerpoint/2010/main" val="75325136"/>
              </p:ext>
            </p:extLst>
          </p:nvPr>
        </p:nvGraphicFramePr>
        <p:xfrm>
          <a:off x="4683891" y="2406983"/>
          <a:ext cx="3786770" cy="2828933"/>
        </p:xfrm>
        <a:graphic>
          <a:graphicData uri="http://schemas.openxmlformats.org/drawingml/2006/chart">
            <c:chart xmlns:c="http://schemas.openxmlformats.org/drawingml/2006/chart" xmlns:r="http://schemas.openxmlformats.org/officeDocument/2006/relationships" r:id="rId3"/>
          </a:graphicData>
        </a:graphic>
      </p:graphicFrame>
      <p:sp>
        <p:nvSpPr>
          <p:cNvPr id="20" name="Shape 234">
            <a:extLst>
              <a:ext uri="{FF2B5EF4-FFF2-40B4-BE49-F238E27FC236}">
                <a16:creationId xmlns:a16="http://schemas.microsoft.com/office/drawing/2014/main" id="{D2213DDD-B530-6F4A-B8CF-2E0DEEA2510F}"/>
              </a:ext>
            </a:extLst>
          </p:cNvPr>
          <p:cNvSpPr/>
          <p:nvPr/>
        </p:nvSpPr>
        <p:spPr>
          <a:xfrm>
            <a:off x="242391" y="2776869"/>
            <a:ext cx="553996"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p>
        </p:txBody>
      </p:sp>
      <p:graphicFrame>
        <p:nvGraphicFramePr>
          <p:cNvPr id="16" name="Chart 15">
            <a:extLst>
              <a:ext uri="{FF2B5EF4-FFF2-40B4-BE49-F238E27FC236}">
                <a16:creationId xmlns:a16="http://schemas.microsoft.com/office/drawing/2014/main" id="{5A499996-3BE0-A847-B6C8-2FB73EFC4445}"/>
              </a:ext>
            </a:extLst>
          </p:cNvPr>
          <p:cNvGraphicFramePr/>
          <p:nvPr>
            <p:extLst>
              <p:ext uri="{D42A27DB-BD31-4B8C-83A1-F6EECF244321}">
                <p14:modId xmlns:p14="http://schemas.microsoft.com/office/powerpoint/2010/main" val="2437507312"/>
              </p:ext>
            </p:extLst>
          </p:nvPr>
        </p:nvGraphicFramePr>
        <p:xfrm>
          <a:off x="541564" y="2389263"/>
          <a:ext cx="3786770" cy="28289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1C21F80A-330E-9748-9ABB-35C82DAC40F3}"/>
              </a:ext>
            </a:extLst>
          </p:cNvPr>
          <p:cNvGraphicFramePr/>
          <p:nvPr>
            <p:extLst>
              <p:ext uri="{D42A27DB-BD31-4B8C-83A1-F6EECF244321}">
                <p14:modId xmlns:p14="http://schemas.microsoft.com/office/powerpoint/2010/main" val="3285942764"/>
              </p:ext>
            </p:extLst>
          </p:nvPr>
        </p:nvGraphicFramePr>
        <p:xfrm>
          <a:off x="4639541" y="510974"/>
          <a:ext cx="3920994" cy="24438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42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5A10-EF8F-0D44-A3FB-A178ECAAB16C}"/>
              </a:ext>
            </a:extLst>
          </p:cNvPr>
          <p:cNvSpPr>
            <a:spLocks noGrp="1"/>
          </p:cNvSpPr>
          <p:nvPr>
            <p:ph type="title"/>
          </p:nvPr>
        </p:nvSpPr>
        <p:spPr/>
        <p:txBody>
          <a:bodyPr/>
          <a:lstStyle/>
          <a:p>
            <a:r>
              <a:rPr lang="en-IN" dirty="0"/>
              <a:t>Reference Rates, Notes &amp; Safe Harbor</a:t>
            </a:r>
            <a:r>
              <a:rPr lang="en-US" dirty="0">
                <a:solidFill>
                  <a:srgbClr val="C00000"/>
                </a:solidFill>
                <a:latin typeface="Arial Rounded MT Bold" panose="020F0704030504030204" pitchFamily="34" charset="77"/>
                <a:cs typeface="Arial"/>
              </a:rPr>
              <a:t>.</a:t>
            </a:r>
            <a:endParaRPr lang="en-US" dirty="0"/>
          </a:p>
        </p:txBody>
      </p:sp>
      <p:sp>
        <p:nvSpPr>
          <p:cNvPr id="5" name="Shape 234">
            <a:extLst>
              <a:ext uri="{FF2B5EF4-FFF2-40B4-BE49-F238E27FC236}">
                <a16:creationId xmlns:a16="http://schemas.microsoft.com/office/drawing/2014/main" id="{4D431703-A047-7E4E-BB59-47B91FCBD963}"/>
              </a:ext>
            </a:extLst>
          </p:cNvPr>
          <p:cNvSpPr/>
          <p:nvPr/>
        </p:nvSpPr>
        <p:spPr>
          <a:xfrm>
            <a:off x="289940" y="663351"/>
            <a:ext cx="919480" cy="246219"/>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a:defRPr b="0"/>
            </a:pPr>
            <a:r>
              <a:rPr lang="en-US" sz="1000" b="0" dirty="0">
                <a:solidFill>
                  <a:srgbClr val="C00000"/>
                </a:solidFill>
                <a:latin typeface="+mn-lt"/>
              </a:rPr>
              <a:t>Copper Rates</a:t>
            </a:r>
            <a:r>
              <a:rPr lang="en-US" sz="1000" b="0" dirty="0">
                <a:latin typeface="Arial Rounded MT Bold" panose="020F0704030504030204" pitchFamily="34" charset="77"/>
              </a:rPr>
              <a:t>.</a:t>
            </a:r>
            <a:endParaRPr sz="1000" b="0" dirty="0">
              <a:latin typeface="Arial Rounded MT Bold" panose="020F0704030504030204" pitchFamily="34" charset="77"/>
            </a:endParaRPr>
          </a:p>
        </p:txBody>
      </p:sp>
      <p:cxnSp>
        <p:nvCxnSpPr>
          <p:cNvPr id="6" name="Straight Connector 5">
            <a:extLst>
              <a:ext uri="{FF2B5EF4-FFF2-40B4-BE49-F238E27FC236}">
                <a16:creationId xmlns:a16="http://schemas.microsoft.com/office/drawing/2014/main" id="{12ED0BF6-DCB4-DD46-8955-60D02C05F698}"/>
              </a:ext>
            </a:extLst>
          </p:cNvPr>
          <p:cNvCxnSpPr>
            <a:cxnSpLocks/>
          </p:cNvCxnSpPr>
          <p:nvPr/>
        </p:nvCxnSpPr>
        <p:spPr bwMode="auto">
          <a:xfrm>
            <a:off x="4778345" y="908349"/>
            <a:ext cx="0" cy="3040196"/>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graphicFrame>
        <p:nvGraphicFramePr>
          <p:cNvPr id="9" name="Table 8">
            <a:extLst>
              <a:ext uri="{FF2B5EF4-FFF2-40B4-BE49-F238E27FC236}">
                <a16:creationId xmlns:a16="http://schemas.microsoft.com/office/drawing/2014/main" id="{42E7E8A0-A615-C742-8690-4FECA3F4BB00}"/>
              </a:ext>
            </a:extLst>
          </p:cNvPr>
          <p:cNvGraphicFramePr>
            <a:graphicFrameLocks noGrp="1"/>
          </p:cNvGraphicFramePr>
          <p:nvPr>
            <p:extLst>
              <p:ext uri="{D42A27DB-BD31-4B8C-83A1-F6EECF244321}">
                <p14:modId xmlns:p14="http://schemas.microsoft.com/office/powerpoint/2010/main" val="84066664"/>
              </p:ext>
            </p:extLst>
          </p:nvPr>
        </p:nvGraphicFramePr>
        <p:xfrm>
          <a:off x="305061" y="970194"/>
          <a:ext cx="4089103" cy="677351"/>
        </p:xfrm>
        <a:graphic>
          <a:graphicData uri="http://schemas.openxmlformats.org/drawingml/2006/table">
            <a:tbl>
              <a:tblPr>
                <a:effectLst/>
              </a:tblPr>
              <a:tblGrid>
                <a:gridCol w="1570193">
                  <a:extLst>
                    <a:ext uri="{9D8B030D-6E8A-4147-A177-3AD203B41FA5}">
                      <a16:colId xmlns:a16="http://schemas.microsoft.com/office/drawing/2014/main" val="20000"/>
                    </a:ext>
                  </a:extLst>
                </a:gridCol>
                <a:gridCol w="860612">
                  <a:extLst>
                    <a:ext uri="{9D8B030D-6E8A-4147-A177-3AD203B41FA5}">
                      <a16:colId xmlns:a16="http://schemas.microsoft.com/office/drawing/2014/main" val="20001"/>
                    </a:ext>
                  </a:extLst>
                </a:gridCol>
                <a:gridCol w="860010">
                  <a:extLst>
                    <a:ext uri="{9D8B030D-6E8A-4147-A177-3AD203B41FA5}">
                      <a16:colId xmlns:a16="http://schemas.microsoft.com/office/drawing/2014/main" val="20002"/>
                    </a:ext>
                  </a:extLst>
                </a:gridCol>
                <a:gridCol w="798288">
                  <a:extLst>
                    <a:ext uri="{9D8B030D-6E8A-4147-A177-3AD203B41FA5}">
                      <a16:colId xmlns:a16="http://schemas.microsoft.com/office/drawing/2014/main" val="20003"/>
                    </a:ext>
                  </a:extLst>
                </a:gridCol>
              </a:tblGrid>
              <a:tr h="24761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Average</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Q2 2019-20</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Q2 2020-21</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 Change</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21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LME Copper (USD / MT )</a:t>
                      </a:r>
                    </a:p>
                  </a:txBody>
                  <a:tcPr marL="45720" marR="457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5,998</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89472" rtl="0" eaLnBrk="1" fontAlgn="ctr" latinLnBrk="0" hangingPunct="1">
                        <a:lnSpc>
                          <a:spcPct val="100000"/>
                        </a:lnSpc>
                        <a:spcBef>
                          <a:spcPts val="0"/>
                        </a:spcBef>
                        <a:spcAft>
                          <a:spcPts val="0"/>
                        </a:spcAft>
                        <a:buClrTx/>
                        <a:buSzTx/>
                        <a:buFontTx/>
                        <a:buNone/>
                        <a:tabLst/>
                        <a:defRPr/>
                      </a:pP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6,521</a:t>
                      </a:r>
                      <a:endParaRPr kumimoji="0" lang="en-IN"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17.0%</a:t>
                      </a:r>
                      <a:endParaRPr kumimoji="0" lang="en-IN"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61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Copper (INR / KG)</a:t>
                      </a:r>
                    </a:p>
                  </a:txBody>
                  <a:tcPr marL="45720" marR="457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447</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89472" rtl="0" eaLnBrk="1" fontAlgn="ctr" latinLnBrk="0" hangingPunct="1">
                        <a:lnSpc>
                          <a:spcPct val="100000"/>
                        </a:lnSpc>
                        <a:spcBef>
                          <a:spcPts val="0"/>
                        </a:spcBef>
                        <a:spcAft>
                          <a:spcPts val="0"/>
                        </a:spcAft>
                        <a:buClrTx/>
                        <a:buSzTx/>
                        <a:buFontTx/>
                        <a:buNone/>
                        <a:tabLst/>
                        <a:defRPr/>
                      </a:pP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523</a:t>
                      </a:r>
                      <a:endParaRPr kumimoji="0" lang="en-IN"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kumimoji="0" lang="en-US"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rPr>
                        <a:t>12..5%</a:t>
                      </a:r>
                      <a:endParaRPr kumimoji="0" lang="en-IN" sz="800" b="0" i="1"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sym typeface="Aria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0" name="Shape 234">
            <a:extLst>
              <a:ext uri="{FF2B5EF4-FFF2-40B4-BE49-F238E27FC236}">
                <a16:creationId xmlns:a16="http://schemas.microsoft.com/office/drawing/2014/main" id="{DD7A7972-EF28-964B-A006-7B20330E490B}"/>
              </a:ext>
            </a:extLst>
          </p:cNvPr>
          <p:cNvSpPr/>
          <p:nvPr/>
        </p:nvSpPr>
        <p:spPr>
          <a:xfrm>
            <a:off x="314499" y="1719450"/>
            <a:ext cx="1663274" cy="246219"/>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a:defRPr b="0"/>
            </a:pPr>
            <a:r>
              <a:rPr lang="en-US" sz="1000" b="0" dirty="0">
                <a:solidFill>
                  <a:srgbClr val="C00000"/>
                </a:solidFill>
                <a:latin typeface="+mn-lt"/>
              </a:rPr>
              <a:t>Exchange Rates (Average)</a:t>
            </a:r>
            <a:r>
              <a:rPr lang="en-US" sz="1000" b="0" dirty="0">
                <a:latin typeface="Arial Rounded MT Bold" panose="020F0704030504030204" pitchFamily="34" charset="77"/>
              </a:rPr>
              <a:t>.</a:t>
            </a:r>
            <a:endParaRPr sz="1000" b="0" dirty="0">
              <a:latin typeface="Arial Rounded MT Bold" panose="020F0704030504030204" pitchFamily="34" charset="77"/>
            </a:endParaRPr>
          </a:p>
        </p:txBody>
      </p:sp>
      <p:graphicFrame>
        <p:nvGraphicFramePr>
          <p:cNvPr id="11" name="Table 10">
            <a:extLst>
              <a:ext uri="{FF2B5EF4-FFF2-40B4-BE49-F238E27FC236}">
                <a16:creationId xmlns:a16="http://schemas.microsoft.com/office/drawing/2014/main" id="{1EC4B7D5-BC82-6242-96D9-82E01E0BDE17}"/>
              </a:ext>
            </a:extLst>
          </p:cNvPr>
          <p:cNvGraphicFramePr>
            <a:graphicFrameLocks noGrp="1"/>
          </p:cNvGraphicFramePr>
          <p:nvPr>
            <p:extLst>
              <p:ext uri="{D42A27DB-BD31-4B8C-83A1-F6EECF244321}">
                <p14:modId xmlns:p14="http://schemas.microsoft.com/office/powerpoint/2010/main" val="1927872736"/>
              </p:ext>
            </p:extLst>
          </p:nvPr>
        </p:nvGraphicFramePr>
        <p:xfrm>
          <a:off x="357949" y="1946773"/>
          <a:ext cx="4089103" cy="856800"/>
        </p:xfrm>
        <a:graphic>
          <a:graphicData uri="http://schemas.openxmlformats.org/drawingml/2006/table">
            <a:tbl>
              <a:tblPr>
                <a:effectLst/>
              </a:tblPr>
              <a:tblGrid>
                <a:gridCol w="1558868">
                  <a:extLst>
                    <a:ext uri="{9D8B030D-6E8A-4147-A177-3AD203B41FA5}">
                      <a16:colId xmlns:a16="http://schemas.microsoft.com/office/drawing/2014/main" val="20000"/>
                    </a:ext>
                  </a:extLst>
                </a:gridCol>
                <a:gridCol w="860612">
                  <a:extLst>
                    <a:ext uri="{9D8B030D-6E8A-4147-A177-3AD203B41FA5}">
                      <a16:colId xmlns:a16="http://schemas.microsoft.com/office/drawing/2014/main" val="20001"/>
                    </a:ext>
                  </a:extLst>
                </a:gridCol>
                <a:gridCol w="847165">
                  <a:extLst>
                    <a:ext uri="{9D8B030D-6E8A-4147-A177-3AD203B41FA5}">
                      <a16:colId xmlns:a16="http://schemas.microsoft.com/office/drawing/2014/main" val="20002"/>
                    </a:ext>
                  </a:extLst>
                </a:gridCol>
                <a:gridCol w="822458">
                  <a:extLst>
                    <a:ext uri="{9D8B030D-6E8A-4147-A177-3AD203B41FA5}">
                      <a16:colId xmlns:a16="http://schemas.microsoft.com/office/drawing/2014/main" val="20003"/>
                    </a:ext>
                  </a:extLst>
                </a:gridCol>
              </a:tblGrid>
              <a:tr h="2750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Currency (equal to Rs.)</a:t>
                      </a:r>
                    </a:p>
                  </a:txBody>
                  <a:tcPr marL="8166" marR="8166" marT="8166"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Q2 2019-20</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Q2 2020-21</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 Change</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2004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INR to EUR</a:t>
                      </a:r>
                    </a:p>
                  </a:txBody>
                  <a:tcPr marL="45720" marR="457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panose="020B0604020202020204" pitchFamily="34" charset="0"/>
                          <a:cs typeface="Arial" panose="020B0604020202020204" pitchFamily="34" charset="0"/>
                        </a:rPr>
                        <a:t>78.23</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panose="020B0604020202020204" pitchFamily="34" charset="0"/>
                          <a:cs typeface="Arial" panose="020B0604020202020204" pitchFamily="34" charset="0"/>
                        </a:rPr>
                        <a:t>86.93</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800" b="0" i="1" u="none" strike="noStrike" dirty="0">
                          <a:solidFill>
                            <a:schemeClr val="tx1"/>
                          </a:solidFill>
                          <a:effectLst/>
                          <a:latin typeface="Arial" panose="020B0604020202020204" pitchFamily="34" charset="0"/>
                          <a:ea typeface="+mn-ea"/>
                          <a:cs typeface="Arial" panose="020B0604020202020204" pitchFamily="34" charset="0"/>
                          <a:sym typeface="Arial"/>
                        </a:rPr>
                        <a:t>11.1%</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04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INR to USD</a:t>
                      </a:r>
                    </a:p>
                  </a:txBody>
                  <a:tcPr marL="45720" marR="457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a:rPr>
                        <a:t>70.38</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a:rPr>
                        <a:t>74.37</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800" b="0" i="1" u="none" strike="noStrike" dirty="0">
                          <a:solidFill>
                            <a:schemeClr val="tx1"/>
                          </a:solidFill>
                          <a:effectLst/>
                          <a:latin typeface="Arial" panose="020B0604020202020204" pitchFamily="34" charset="0"/>
                          <a:ea typeface="+mn-ea"/>
                          <a:cs typeface="Arial" panose="020B0604020202020204" pitchFamily="34" charset="0"/>
                          <a:sym typeface="Arial"/>
                        </a:rPr>
                        <a:t>5.7%</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075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INR to YEN</a:t>
                      </a:r>
                    </a:p>
                  </a:txBody>
                  <a:tcPr marL="45720" marR="457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a:rPr>
                        <a:t>0.656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800" b="0" i="1" u="none" strike="noStrike" dirty="0">
                          <a:solidFill>
                            <a:srgbClr val="000000"/>
                          </a:solidFill>
                          <a:effectLst/>
                          <a:latin typeface="Arial"/>
                        </a:rPr>
                        <a:t>0.701</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800" b="0" i="1" u="none" strike="noStrike" dirty="0">
                          <a:solidFill>
                            <a:schemeClr val="tx1"/>
                          </a:solidFill>
                          <a:effectLst/>
                          <a:latin typeface="Arial" panose="020B0604020202020204" pitchFamily="34" charset="0"/>
                          <a:ea typeface="+mn-ea"/>
                          <a:cs typeface="Arial" panose="020B0604020202020204" pitchFamily="34" charset="0"/>
                          <a:sym typeface="Arial"/>
                        </a:rPr>
                        <a:t>6.9%</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3" name="Shape 234">
            <a:extLst>
              <a:ext uri="{FF2B5EF4-FFF2-40B4-BE49-F238E27FC236}">
                <a16:creationId xmlns:a16="http://schemas.microsoft.com/office/drawing/2014/main" id="{B2FB23BF-ACA3-7D47-ABAE-F7AFE5432D20}"/>
              </a:ext>
            </a:extLst>
          </p:cNvPr>
          <p:cNvSpPr/>
          <p:nvPr/>
        </p:nvSpPr>
        <p:spPr>
          <a:xfrm>
            <a:off x="4877241" y="660371"/>
            <a:ext cx="465831" cy="246219"/>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a:defRPr b="0"/>
            </a:pPr>
            <a:r>
              <a:rPr lang="en-US" sz="1000" b="0" dirty="0">
                <a:solidFill>
                  <a:srgbClr val="C00000"/>
                </a:solidFill>
                <a:latin typeface="+mn-lt"/>
              </a:rPr>
              <a:t>Notes</a:t>
            </a:r>
            <a:r>
              <a:rPr lang="en-US" sz="1000" b="0" dirty="0">
                <a:latin typeface="Arial Rounded MT Bold" panose="020F0704030504030204" pitchFamily="34" charset="77"/>
              </a:rPr>
              <a:t>.</a:t>
            </a:r>
            <a:endParaRPr sz="1000" b="0" dirty="0">
              <a:latin typeface="Arial Rounded MT Bold" panose="020F0704030504030204" pitchFamily="34" charset="77"/>
            </a:endParaRPr>
          </a:p>
        </p:txBody>
      </p:sp>
      <p:sp>
        <p:nvSpPr>
          <p:cNvPr id="16" name="Rectangle 3">
            <a:extLst>
              <a:ext uri="{FF2B5EF4-FFF2-40B4-BE49-F238E27FC236}">
                <a16:creationId xmlns:a16="http://schemas.microsoft.com/office/drawing/2014/main" id="{D2D8CA75-0481-5245-AFD1-D28116AA37D8}"/>
              </a:ext>
            </a:extLst>
          </p:cNvPr>
          <p:cNvSpPr>
            <a:spLocks noChangeArrowheads="1"/>
          </p:cNvSpPr>
          <p:nvPr/>
        </p:nvSpPr>
        <p:spPr bwMode="auto">
          <a:xfrm>
            <a:off x="378731" y="4026217"/>
            <a:ext cx="8427072" cy="487059"/>
          </a:xfrm>
          <a:prstGeom prst="rect">
            <a:avLst/>
          </a:prstGeom>
          <a:noFill/>
          <a:ln w="9525">
            <a:noFill/>
            <a:miter lim="800000"/>
            <a:headEnd/>
            <a:tailEnd/>
          </a:ln>
        </p:spPr>
        <p:txBody>
          <a:bodyPr wrap="square" lIns="0" tIns="0" rIns="0" bIns="0" anchor="t">
            <a:noAutofit/>
          </a:bodyPr>
          <a:lstStyle/>
          <a:p>
            <a:pPr algn="just"/>
            <a:r>
              <a:rPr lang="en-IN" sz="700" b="1" dirty="0">
                <a:solidFill>
                  <a:schemeClr val="tx1">
                    <a:lumMod val="50000"/>
                    <a:lumOff val="50000"/>
                  </a:schemeClr>
                </a:solidFill>
                <a:latin typeface="Arial" panose="020B0604020202020204" pitchFamily="34" charset="0"/>
                <a:ea typeface="Arial"/>
                <a:cs typeface="Arial" panose="020B0604020202020204" pitchFamily="34" charset="0"/>
                <a:sym typeface="Arial"/>
              </a:rPr>
              <a:t>Safe harbor  </a:t>
            </a:r>
            <a:r>
              <a:rPr lang="en-IN" sz="700" dirty="0">
                <a:solidFill>
                  <a:schemeClr val="tx1">
                    <a:lumMod val="50000"/>
                    <a:lumOff val="50000"/>
                  </a:schemeClr>
                </a:solidFill>
                <a:latin typeface="Arial" panose="020B0604020202020204" pitchFamily="34" charset="0"/>
                <a:cs typeface="Arial" panose="020B0604020202020204" pitchFamily="34" charset="0"/>
              </a:rPr>
              <a:t>The contents of this presentation are for informational purposes only and for the reader’s personal non-commercial use. The contents are intended, but not guaranteed, to be correct, complete, or absolutely accurate. This presentation also contains forward-looking statements based on the currently held beliefs and assumptions of the management of the Company, which are expressed in good faith and, in their opinion, are reasonable. Forward-looking statements involve known and unknown risks, contingencies, uncertainties, market conditions and other factors, which may cause the actual results, financial condition, performance, or achievements of the Company or industry results, to differ materially from the results, financial condition, performance or achievements expressed or implied by such forward-looking statements. The Company disclaims any obligation or liability to any person for any loss or damage caused by errors or omissions, whether arising from negligence, accident or any other cause. Recipients of this presentation are not to construe its contents, or any prior or subsequent communications from or with the Company or its representatives as investment, legal or tax advice. In addition, this presentation does not purport to be all-inclusive or to contain all of the information that may be required to make a full analysis of the Company, target entitles or the proposed transaction. Recipients of this presentation should each make their own evaluation of the Company and of the relevance and adequacy of the information and should make such other investigations as they deem necessary</a:t>
            </a:r>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5D65DC9-1A9F-804A-9649-B8F19290A33F}"/>
              </a:ext>
            </a:extLst>
          </p:cNvPr>
          <p:cNvCxnSpPr>
            <a:cxnSpLocks/>
          </p:cNvCxnSpPr>
          <p:nvPr/>
        </p:nvCxnSpPr>
        <p:spPr bwMode="auto">
          <a:xfrm>
            <a:off x="336289" y="2858617"/>
            <a:ext cx="4456227"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sp>
        <p:nvSpPr>
          <p:cNvPr id="15" name="Shape 234">
            <a:extLst>
              <a:ext uri="{FF2B5EF4-FFF2-40B4-BE49-F238E27FC236}">
                <a16:creationId xmlns:a16="http://schemas.microsoft.com/office/drawing/2014/main" id="{DD7A7972-EF28-964B-A006-7B20330E490B}"/>
              </a:ext>
            </a:extLst>
          </p:cNvPr>
          <p:cNvSpPr/>
          <p:nvPr/>
        </p:nvSpPr>
        <p:spPr>
          <a:xfrm>
            <a:off x="352716" y="2872352"/>
            <a:ext cx="1615185" cy="246219"/>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a:defRPr b="0"/>
            </a:pPr>
            <a:r>
              <a:rPr lang="en-US" sz="1000" b="0" dirty="0">
                <a:solidFill>
                  <a:srgbClr val="C00000"/>
                </a:solidFill>
                <a:latin typeface="+mn-lt"/>
              </a:rPr>
              <a:t>Exchange Rates (Closing)</a:t>
            </a:r>
            <a:r>
              <a:rPr lang="en-US" sz="1000" b="0" dirty="0">
                <a:latin typeface="Arial Rounded MT Bold" panose="020F0704030504030204" pitchFamily="34" charset="77"/>
              </a:rPr>
              <a:t>.</a:t>
            </a:r>
            <a:endParaRPr sz="1000" b="0" dirty="0">
              <a:latin typeface="Arial Rounded MT Bold" panose="020F0704030504030204" pitchFamily="34" charset="77"/>
            </a:endParaRPr>
          </a:p>
        </p:txBody>
      </p:sp>
      <p:graphicFrame>
        <p:nvGraphicFramePr>
          <p:cNvPr id="18" name="Table 17">
            <a:extLst>
              <a:ext uri="{FF2B5EF4-FFF2-40B4-BE49-F238E27FC236}">
                <a16:creationId xmlns:a16="http://schemas.microsoft.com/office/drawing/2014/main" id="{1EC4B7D5-BC82-6242-96D9-82E01E0BDE17}"/>
              </a:ext>
            </a:extLst>
          </p:cNvPr>
          <p:cNvGraphicFramePr>
            <a:graphicFrameLocks noGrp="1"/>
          </p:cNvGraphicFramePr>
          <p:nvPr>
            <p:extLst>
              <p:ext uri="{D42A27DB-BD31-4B8C-83A1-F6EECF244321}">
                <p14:modId xmlns:p14="http://schemas.microsoft.com/office/powerpoint/2010/main" val="2393074515"/>
              </p:ext>
            </p:extLst>
          </p:nvPr>
        </p:nvGraphicFramePr>
        <p:xfrm>
          <a:off x="382753" y="3174981"/>
          <a:ext cx="4061655" cy="656326"/>
        </p:xfrm>
        <a:graphic>
          <a:graphicData uri="http://schemas.openxmlformats.org/drawingml/2006/table">
            <a:tbl>
              <a:tblPr>
                <a:effectLst/>
              </a:tblPr>
              <a:tblGrid>
                <a:gridCol w="1230387">
                  <a:extLst>
                    <a:ext uri="{9D8B030D-6E8A-4147-A177-3AD203B41FA5}">
                      <a16:colId xmlns:a16="http://schemas.microsoft.com/office/drawing/2014/main" val="20000"/>
                    </a:ext>
                  </a:extLst>
                </a:gridCol>
                <a:gridCol w="836926">
                  <a:extLst>
                    <a:ext uri="{9D8B030D-6E8A-4147-A177-3AD203B41FA5}">
                      <a16:colId xmlns:a16="http://schemas.microsoft.com/office/drawing/2014/main" val="20003"/>
                    </a:ext>
                  </a:extLst>
                </a:gridCol>
                <a:gridCol w="825132">
                  <a:extLst>
                    <a:ext uri="{9D8B030D-6E8A-4147-A177-3AD203B41FA5}">
                      <a16:colId xmlns:a16="http://schemas.microsoft.com/office/drawing/2014/main" val="20001"/>
                    </a:ext>
                  </a:extLst>
                </a:gridCol>
                <a:gridCol w="1169210">
                  <a:extLst>
                    <a:ext uri="{9D8B030D-6E8A-4147-A177-3AD203B41FA5}">
                      <a16:colId xmlns:a16="http://schemas.microsoft.com/office/drawing/2014/main" val="20002"/>
                    </a:ext>
                  </a:extLst>
                </a:gridCol>
              </a:tblGrid>
              <a:tr h="2750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Currency</a:t>
                      </a:r>
                    </a:p>
                  </a:txBody>
                  <a:tcPr marL="8166" marR="8166" marT="8166"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30.09.2019</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000" b="1" dirty="0">
                          <a:latin typeface="Arial" panose="020B0604020202020204" pitchFamily="34" charset="0"/>
                          <a:cs typeface="Arial" panose="020B0604020202020204" pitchFamily="34" charset="0"/>
                        </a:rPr>
                        <a:t>30.06.2020</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000" b="1" dirty="0">
                          <a:latin typeface="Arial" panose="020B0604020202020204" pitchFamily="34" charset="0"/>
                          <a:cs typeface="Arial" panose="020B0604020202020204" pitchFamily="34" charset="0"/>
                        </a:rPr>
                        <a:t>30.09.2020</a:t>
                      </a:r>
                    </a:p>
                  </a:txBody>
                  <a:tcPr marL="45720" marR="4572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200474">
                <a:tc>
                  <a:txBody>
                    <a:bodyPr/>
                    <a:lstStyle/>
                    <a:p>
                      <a:r>
                        <a:rPr lang="en-US" sz="1000" b="0" dirty="0">
                          <a:latin typeface="Arial" panose="020B0604020202020204" pitchFamily="34" charset="0"/>
                          <a:cs typeface="Arial" panose="020B0604020202020204" pitchFamily="34" charset="0"/>
                        </a:rPr>
                        <a:t>Rs./Euro</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cs typeface="Arial" panose="020B0604020202020204" pitchFamily="34" charset="0"/>
                        </a:rPr>
                        <a:t>77.23</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cs typeface="Arial" panose="020B0604020202020204" pitchFamily="34" charset="0"/>
                        </a:rPr>
                        <a:t>84.79</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cs typeface="Arial" panose="020B0604020202020204" pitchFamily="34" charset="0"/>
                        </a:rPr>
                        <a:t>86.44</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0757">
                <a:tc>
                  <a:txBody>
                    <a:bodyPr/>
                    <a:lstStyle/>
                    <a:p>
                      <a:r>
                        <a:rPr lang="en-US" sz="1000" b="0" dirty="0">
                          <a:latin typeface="Arial" panose="020B0604020202020204" pitchFamily="34" charset="0"/>
                          <a:cs typeface="Arial" panose="020B0604020202020204" pitchFamily="34" charset="0"/>
                        </a:rPr>
                        <a:t>Rs./USD</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en-US" sz="800" b="0" dirty="0">
                          <a:latin typeface="Arial" panose="020B0604020202020204" pitchFamily="34" charset="0"/>
                          <a:cs typeface="Arial" panose="020B0604020202020204" pitchFamily="34" charset="0"/>
                        </a:rPr>
                        <a:t>70.87</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en-US" sz="800" b="0" dirty="0">
                          <a:latin typeface="Arial" panose="020B0604020202020204" pitchFamily="34" charset="0"/>
                          <a:cs typeface="Arial" panose="020B0604020202020204" pitchFamily="34" charset="0"/>
                        </a:rPr>
                        <a:t>75.50</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en-US" sz="800" b="0" dirty="0">
                          <a:latin typeface="Arial" panose="020B0604020202020204" pitchFamily="34" charset="0"/>
                          <a:cs typeface="Arial" panose="020B0604020202020204" pitchFamily="34" charset="0"/>
                        </a:rPr>
                        <a:t>73.77</a:t>
                      </a:r>
                    </a:p>
                  </a:txBody>
                  <a:tcPr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7" name="Shape 650">
            <a:extLst>
              <a:ext uri="{FF2B5EF4-FFF2-40B4-BE49-F238E27FC236}">
                <a16:creationId xmlns:a16="http://schemas.microsoft.com/office/drawing/2014/main" id="{0783FC83-DFF0-3D41-8ADD-5E7185E465C1}"/>
              </a:ext>
            </a:extLst>
          </p:cNvPr>
          <p:cNvSpPr/>
          <p:nvPr/>
        </p:nvSpPr>
        <p:spPr>
          <a:xfrm>
            <a:off x="4919163" y="1137753"/>
            <a:ext cx="4224837" cy="2622706"/>
          </a:xfrm>
          <a:prstGeom prst="rect">
            <a:avLst/>
          </a:prstGeom>
          <a:ln w="12700">
            <a:miter lim="400000"/>
          </a:ln>
          <a:extLst>
            <a:ext uri="{C572A759-6A51-4108-AA02-DFA0A04FC94B}">
              <ma14:wrappingTextBoxFlag xmlns:ma14="http://schemas.microsoft.com/office/mac/drawingml/2011/main" xmlns="" val="1"/>
            </a:ext>
          </a:extLst>
        </p:spPr>
        <p:txBody>
          <a:bodyPr vert="horz" wrap="square" lIns="0" tIns="0" rIns="0" bIns="0" anchor="ctr">
            <a:spAutoFit/>
          </a:bodyPr>
          <a:lstStyle/>
          <a:p>
            <a:pPr marL="228600" marR="457200" lvl="2" indent="-228600" algn="l" defTabSz="457200">
              <a:lnSpc>
                <a:spcPct val="120000"/>
              </a:lnSpc>
              <a:spcAft>
                <a:spcPts val="400"/>
              </a:spcAft>
              <a:buAutoNum type="arabicPeriod"/>
              <a:defRPr sz="1800"/>
            </a:pPr>
            <a:r>
              <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This presentation has been prepared from the unaudited financial results for the quarter ended on 30</a:t>
            </a:r>
            <a:r>
              <a:rPr lang="en-IN" sz="700" i="1" baseline="30000" dirty="0">
                <a:solidFill>
                  <a:schemeClr val="tx1">
                    <a:lumMod val="95000"/>
                    <a:lumOff val="5000"/>
                  </a:schemeClr>
                </a:solidFill>
                <a:latin typeface="Arial" panose="020B0604020202020204" pitchFamily="34" charset="0"/>
                <a:ea typeface="Arial"/>
                <a:cs typeface="Arial" panose="020B0604020202020204" pitchFamily="34" charset="0"/>
                <a:sym typeface="Arial"/>
              </a:rPr>
              <a:t>th</a:t>
            </a:r>
            <a:r>
              <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 September 2020. Explanatory notes have been added with additional information</a:t>
            </a:r>
          </a:p>
          <a:p>
            <a:pPr marL="228600" marR="457200" lvl="2" indent="-228600" algn="l" defTabSz="457200">
              <a:lnSpc>
                <a:spcPct val="120000"/>
              </a:lnSpc>
              <a:spcAft>
                <a:spcPts val="400"/>
              </a:spcAft>
              <a:buAutoNum type="arabicPeriod"/>
              <a:defRPr sz="1800"/>
            </a:pPr>
            <a:r>
              <a:rPr lang="en-US"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Revenue represents Sales of products and services to the customers.</a:t>
            </a:r>
            <a:endPar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endParaRPr>
          </a:p>
          <a:p>
            <a:pPr marL="228600" marR="457200" lvl="2" indent="-228600" algn="l" defTabSz="457200">
              <a:lnSpc>
                <a:spcPct val="120000"/>
              </a:lnSpc>
              <a:spcAft>
                <a:spcPts val="400"/>
              </a:spcAft>
              <a:buAutoNum type="arabicPeriod"/>
              <a:defRPr sz="1800"/>
            </a:pPr>
            <a:r>
              <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EBITDA is Profit / (Loss )before exceptional items + Finance cost + amortization expenses &amp; depreciation expenses-interest income – dividend income</a:t>
            </a:r>
          </a:p>
          <a:p>
            <a:pPr marL="228600" marR="457200" lvl="2" indent="-228600" algn="l" defTabSz="457200">
              <a:lnSpc>
                <a:spcPct val="120000"/>
              </a:lnSpc>
              <a:spcAft>
                <a:spcPts val="400"/>
              </a:spcAft>
              <a:buFontTx/>
              <a:buAutoNum type="arabicPeriod"/>
              <a:defRPr sz="1800"/>
            </a:pPr>
            <a:r>
              <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SMRPBV (parent company for SMR &amp; SMP) &amp; PKC prepares financial statements in EUR currency, hence comparative data is given in EUR terms. These results are consolidated in MSSL by using average year to-date exchange rates. </a:t>
            </a:r>
          </a:p>
          <a:p>
            <a:pPr marL="228600" marR="457200" lvl="2" indent="-228600" algn="l" defTabSz="457200">
              <a:lnSpc>
                <a:spcPct val="120000"/>
              </a:lnSpc>
              <a:spcAft>
                <a:spcPts val="400"/>
              </a:spcAft>
              <a:buFontTx/>
              <a:buAutoNum type="arabicPeriod"/>
              <a:defRPr sz="1800"/>
            </a:pPr>
            <a:r>
              <a:rPr lang="en-IN" sz="700" b="1" dirty="0"/>
              <a:t>The company has announced reorganisation on July 02, 2020 which , inter alia includes, demerger of  domestic wiring harness ( DWH )  business to new company “Motherson Sumi Wiring India Limited“ (MSWIL) with mirror shareholding, </a:t>
            </a:r>
            <a:r>
              <a:rPr lang="en-IN" sz="700" b="1" dirty="0" err="1"/>
              <a:t>w.e.f</a:t>
            </a:r>
            <a:r>
              <a:rPr lang="en-IN" sz="700" b="1" dirty="0"/>
              <a:t> appointed date 1-4-2021. The DWH business has been classified as Discontinued Operations with corresponding period figures also shown respectively. The financial data on this presentation is including the financial results of DWH, as in the past, pending approval of the scheme and effective date being 1-4-2021.</a:t>
            </a:r>
          </a:p>
          <a:p>
            <a:pPr marL="228600" marR="457200" lvl="2" indent="-228600" defTabSz="457200">
              <a:lnSpc>
                <a:spcPct val="120000"/>
              </a:lnSpc>
              <a:spcAft>
                <a:spcPts val="400"/>
              </a:spcAft>
              <a:buFontTx/>
              <a:buAutoNum type="arabicPeriod"/>
              <a:defRPr sz="1800"/>
            </a:pPr>
            <a:r>
              <a:rPr lang="en-US"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Figures of previous year  have been reclassified / regrouped , wherever necessary.</a:t>
            </a:r>
            <a:endPar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endParaRPr>
          </a:p>
          <a:p>
            <a:pPr marL="228600" marR="457200" lvl="2" indent="-228600" algn="l" defTabSz="457200">
              <a:lnSpc>
                <a:spcPct val="120000"/>
              </a:lnSpc>
              <a:spcAft>
                <a:spcPts val="400"/>
              </a:spcAft>
              <a:buFontTx/>
              <a:buAutoNum type="arabicPeriod"/>
              <a:defRPr sz="1800"/>
            </a:pPr>
            <a:r>
              <a:rPr lang="en-IN" sz="700" i="1" dirty="0">
                <a:solidFill>
                  <a:schemeClr val="tx1">
                    <a:lumMod val="95000"/>
                    <a:lumOff val="5000"/>
                  </a:schemeClr>
                </a:solidFill>
                <a:latin typeface="Arial" panose="020B0604020202020204" pitchFamily="34" charset="0"/>
                <a:ea typeface="Arial"/>
                <a:cs typeface="Arial" panose="020B0604020202020204" pitchFamily="34" charset="0"/>
                <a:sym typeface="Arial"/>
              </a:rPr>
              <a:t>For details, please refer to the results published on the website</a:t>
            </a:r>
          </a:p>
        </p:txBody>
      </p:sp>
    </p:spTree>
    <p:extLst>
      <p:ext uri="{BB962C8B-B14F-4D97-AF65-F5344CB8AC3E}">
        <p14:creationId xmlns:p14="http://schemas.microsoft.com/office/powerpoint/2010/main" val="246856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87185" y="0"/>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rgbClr val="FFFF00"/>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Subsidiaries / JVs of SAMIL</a:t>
            </a:r>
            <a:endParaRPr lang="en-US" sz="1800" dirty="0">
              <a:solidFill>
                <a:schemeClr val="bg1"/>
              </a:solidFill>
            </a:endParaRPr>
          </a:p>
        </p:txBody>
      </p:sp>
    </p:spTree>
    <p:extLst>
      <p:ext uri="{BB962C8B-B14F-4D97-AF65-F5344CB8AC3E}">
        <p14:creationId xmlns:p14="http://schemas.microsoft.com/office/powerpoint/2010/main" val="16779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287999" y="68860"/>
            <a:ext cx="7559999" cy="395289"/>
          </a:xfrm>
        </p:spPr>
        <p:txBody>
          <a:bodyPr/>
          <a:lstStyle/>
          <a:p>
            <a:br>
              <a:rPr lang="de-DE" dirty="0"/>
            </a:br>
            <a:r>
              <a:rPr lang="de-DE" sz="1800" dirty="0"/>
              <a:t>Scheme </a:t>
            </a:r>
            <a:r>
              <a:rPr lang="en-US" sz="1800" dirty="0">
                <a:solidFill>
                  <a:prstClr val="black">
                    <a:lumMod val="75000"/>
                    <a:lumOff val="25000"/>
                  </a:prstClr>
                </a:solidFill>
              </a:rPr>
              <a:t>Execution Progressing</a:t>
            </a:r>
            <a:endParaRPr lang="de-DE" baseline="30000" dirty="0"/>
          </a:p>
        </p:txBody>
      </p:sp>
      <p:graphicFrame>
        <p:nvGraphicFramePr>
          <p:cNvPr id="45" name="Table 44"/>
          <p:cNvGraphicFramePr>
            <a:graphicFrameLocks noGrp="1"/>
          </p:cNvGraphicFramePr>
          <p:nvPr/>
        </p:nvGraphicFramePr>
        <p:xfrm>
          <a:off x="287999" y="573218"/>
          <a:ext cx="8012374" cy="4183380"/>
        </p:xfrm>
        <a:graphic>
          <a:graphicData uri="http://schemas.openxmlformats.org/drawingml/2006/table">
            <a:tbl>
              <a:tblPr firstRow="1" bandRow="1">
                <a:tableStyleId>{5C22544A-7EE6-4342-B048-85BDC9FD1C3A}</a:tableStyleId>
              </a:tblPr>
              <a:tblGrid>
                <a:gridCol w="622624">
                  <a:extLst>
                    <a:ext uri="{9D8B030D-6E8A-4147-A177-3AD203B41FA5}">
                      <a16:colId xmlns:a16="http://schemas.microsoft.com/office/drawing/2014/main" val="20001"/>
                    </a:ext>
                  </a:extLst>
                </a:gridCol>
                <a:gridCol w="622624">
                  <a:extLst>
                    <a:ext uri="{9D8B030D-6E8A-4147-A177-3AD203B41FA5}">
                      <a16:colId xmlns:a16="http://schemas.microsoft.com/office/drawing/2014/main" val="132696854"/>
                    </a:ext>
                  </a:extLst>
                </a:gridCol>
                <a:gridCol w="622624">
                  <a:extLst>
                    <a:ext uri="{9D8B030D-6E8A-4147-A177-3AD203B41FA5}">
                      <a16:colId xmlns:a16="http://schemas.microsoft.com/office/drawing/2014/main" val="3580529193"/>
                    </a:ext>
                  </a:extLst>
                </a:gridCol>
                <a:gridCol w="622624">
                  <a:extLst>
                    <a:ext uri="{9D8B030D-6E8A-4147-A177-3AD203B41FA5}">
                      <a16:colId xmlns:a16="http://schemas.microsoft.com/office/drawing/2014/main" val="921006364"/>
                    </a:ext>
                  </a:extLst>
                </a:gridCol>
                <a:gridCol w="622624">
                  <a:extLst>
                    <a:ext uri="{9D8B030D-6E8A-4147-A177-3AD203B41FA5}">
                      <a16:colId xmlns:a16="http://schemas.microsoft.com/office/drawing/2014/main" val="3370092789"/>
                    </a:ext>
                  </a:extLst>
                </a:gridCol>
                <a:gridCol w="622624">
                  <a:extLst>
                    <a:ext uri="{9D8B030D-6E8A-4147-A177-3AD203B41FA5}">
                      <a16:colId xmlns:a16="http://schemas.microsoft.com/office/drawing/2014/main" val="2598740728"/>
                    </a:ext>
                  </a:extLst>
                </a:gridCol>
                <a:gridCol w="622624">
                  <a:extLst>
                    <a:ext uri="{9D8B030D-6E8A-4147-A177-3AD203B41FA5}">
                      <a16:colId xmlns:a16="http://schemas.microsoft.com/office/drawing/2014/main" val="772148394"/>
                    </a:ext>
                  </a:extLst>
                </a:gridCol>
                <a:gridCol w="622624">
                  <a:extLst>
                    <a:ext uri="{9D8B030D-6E8A-4147-A177-3AD203B41FA5}">
                      <a16:colId xmlns:a16="http://schemas.microsoft.com/office/drawing/2014/main" val="1205815877"/>
                    </a:ext>
                  </a:extLst>
                </a:gridCol>
                <a:gridCol w="622624">
                  <a:extLst>
                    <a:ext uri="{9D8B030D-6E8A-4147-A177-3AD203B41FA5}">
                      <a16:colId xmlns:a16="http://schemas.microsoft.com/office/drawing/2014/main" val="242291645"/>
                    </a:ext>
                  </a:extLst>
                </a:gridCol>
                <a:gridCol w="622624">
                  <a:extLst>
                    <a:ext uri="{9D8B030D-6E8A-4147-A177-3AD203B41FA5}">
                      <a16:colId xmlns:a16="http://schemas.microsoft.com/office/drawing/2014/main" val="1271853373"/>
                    </a:ext>
                  </a:extLst>
                </a:gridCol>
                <a:gridCol w="622624">
                  <a:extLst>
                    <a:ext uri="{9D8B030D-6E8A-4147-A177-3AD203B41FA5}">
                      <a16:colId xmlns:a16="http://schemas.microsoft.com/office/drawing/2014/main" val="20010"/>
                    </a:ext>
                  </a:extLst>
                </a:gridCol>
                <a:gridCol w="581755">
                  <a:extLst>
                    <a:ext uri="{9D8B030D-6E8A-4147-A177-3AD203B41FA5}">
                      <a16:colId xmlns:a16="http://schemas.microsoft.com/office/drawing/2014/main" val="20011"/>
                    </a:ext>
                  </a:extLst>
                </a:gridCol>
                <a:gridCol w="581755">
                  <a:extLst>
                    <a:ext uri="{9D8B030D-6E8A-4147-A177-3AD203B41FA5}">
                      <a16:colId xmlns:a16="http://schemas.microsoft.com/office/drawing/2014/main" val="20012"/>
                    </a:ext>
                  </a:extLst>
                </a:gridCol>
              </a:tblGrid>
              <a:tr h="232313">
                <a:tc gridSpan="13">
                  <a:txBody>
                    <a:bodyPr/>
                    <a:lstStyle/>
                    <a:p>
                      <a:pPr algn="ctr"/>
                      <a:r>
                        <a:rPr lang="en-US" sz="1100" spc="500" baseline="0" dirty="0">
                          <a:solidFill>
                            <a:schemeClr val="tx1"/>
                          </a:solidFill>
                          <a:latin typeface="Arial" panose="020B0604020202020204" pitchFamily="34" charset="0"/>
                          <a:cs typeface="Arial" panose="020B0604020202020204" pitchFamily="34" charset="0"/>
                        </a:rPr>
                        <a:t>Months</a:t>
                      </a:r>
                    </a:p>
                  </a:txBody>
                  <a:tcPr marL="68580" marR="68580"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a:p>
                  </a:txBody>
                  <a:tcPr/>
                </a:tc>
                <a:tc hMerge="1">
                  <a:txBody>
                    <a:bodyPr/>
                    <a:lstStyle/>
                    <a:p>
                      <a:pPr algn="ctr"/>
                      <a:endParaRPr lang="en-US" sz="1100" spc="500" baseline="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spc="500" baseline="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spc="500" baseline="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97180">
                <a:tc>
                  <a:txBody>
                    <a:bodyPr/>
                    <a:lstStyle/>
                    <a:p>
                      <a:pPr algn="ctr"/>
                      <a:r>
                        <a:rPr lang="en-US" sz="1100" b="1" dirty="0">
                          <a:solidFill>
                            <a:schemeClr val="tx1">
                              <a:lumMod val="75000"/>
                              <a:lumOff val="25000"/>
                            </a:schemeClr>
                          </a:solidFill>
                          <a:latin typeface="Arial" panose="020B0604020202020204" pitchFamily="34" charset="0"/>
                          <a:cs typeface="Arial" panose="020B0604020202020204" pitchFamily="34" charset="0"/>
                        </a:rPr>
                        <a:t>Jul</a:t>
                      </a:r>
                    </a:p>
                    <a:p>
                      <a:pPr algn="ctr"/>
                      <a:r>
                        <a:rPr lang="en-US" sz="1100" b="1" dirty="0">
                          <a:solidFill>
                            <a:schemeClr val="accent2"/>
                          </a:solidFill>
                          <a:latin typeface="Arial" panose="020B0604020202020204" pitchFamily="34" charset="0"/>
                          <a:cs typeface="Arial" panose="020B0604020202020204" pitchFamily="34" charset="0"/>
                        </a:rPr>
                        <a:t>2020</a:t>
                      </a: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Aug</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Sep</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Oct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Nov</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Dec</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2021</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Feb</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Mar</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Apr</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May</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Jun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Jul</a:t>
                      </a: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33900677"/>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3"/>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4"/>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32313">
                <a:tc>
                  <a:txBody>
                    <a:bodyPr/>
                    <a:lstStyle/>
                    <a:p>
                      <a:pPr algn="ctr"/>
                      <a:endParaRPr lang="en-US" sz="11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
        <p:nvSpPr>
          <p:cNvPr id="78" name="Footer Placeholder 3"/>
          <p:cNvSpPr>
            <a:spLocks noGrp="1"/>
          </p:cNvSpPr>
          <p:nvPr>
            <p:ph type="ftr" sz="quarter" idx="11"/>
          </p:nvPr>
        </p:nvSpPr>
        <p:spPr>
          <a:xfrm>
            <a:off x="472574" y="4668365"/>
            <a:ext cx="8194243" cy="238859"/>
          </a:xfrm>
          <a:solidFill>
            <a:schemeClr val="bg1"/>
          </a:solidFill>
        </p:spPr>
        <p:txBody>
          <a:bodyPr vert="horz" wrap="square" lIns="0" tIns="0" rIns="0" bIns="0" numCol="1" rtlCol="0" anchor="t" anchorCtr="0" compatLnSpc="1">
            <a:prstTxWarp prst="textNoShape">
              <a:avLst/>
            </a:prstTxWarp>
            <a:noAutofit/>
          </a:bodyPr>
          <a:lstStyle/>
          <a:p>
            <a:pPr marL="228600" indent="-228600">
              <a:spcBef>
                <a:spcPct val="0"/>
              </a:spcBef>
              <a:buAutoNum type="arabicPeriod"/>
            </a:pPr>
            <a:r>
              <a:rPr lang="en-US" sz="800" i="1" dirty="0">
                <a:solidFill>
                  <a:schemeClr val="tx1"/>
                </a:solidFill>
                <a:latin typeface="+mj-lt"/>
                <a:cs typeface="Arial" charset="0"/>
              </a:rPr>
              <a:t>Name of MSSL will be changed to SAMIL ; 2. Refers to current SAMIL ; 3. 1 April 2021. </a:t>
            </a:r>
            <a:r>
              <a:rPr lang="en-IN" sz="800" i="1" dirty="0">
                <a:solidFill>
                  <a:schemeClr val="tx1"/>
                </a:solidFill>
              </a:rPr>
              <a:t>* Stock Exchange filing to get SEBI observations done on July 24, 2020.                          ** Expected to  receive SEBI observations shortly. Post which the scheme will be filed with NCLT which will appoint dates for shareholder / creditor meetings. Post approval from shareholders and creditors, NCLT will hear the matter.</a:t>
            </a:r>
          </a:p>
        </p:txBody>
      </p:sp>
      <p:sp>
        <p:nvSpPr>
          <p:cNvPr id="47" name="Oval 46"/>
          <p:cNvSpPr/>
          <p:nvPr/>
        </p:nvSpPr>
        <p:spPr>
          <a:xfrm>
            <a:off x="303127" y="1267204"/>
            <a:ext cx="169447" cy="173736"/>
          </a:xfrm>
          <a:prstGeom prst="ellipse">
            <a:avLst/>
          </a:prstGeom>
          <a:solidFill>
            <a:srgbClr val="00B050"/>
          </a:solidFill>
          <a:ln>
            <a:solidFill>
              <a:srgbClr val="00B050"/>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49" name="TextBox 48"/>
          <p:cNvSpPr txBox="1"/>
          <p:nvPr/>
        </p:nvSpPr>
        <p:spPr>
          <a:xfrm>
            <a:off x="3240195" y="1819804"/>
            <a:ext cx="2665614" cy="261610"/>
          </a:xfrm>
          <a:prstGeom prst="rect">
            <a:avLst/>
          </a:prstGeom>
          <a:solidFill>
            <a:schemeClr val="bg1"/>
          </a:solid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Receipt of BSE, NSE, SEBI approval</a:t>
            </a:r>
          </a:p>
        </p:txBody>
      </p:sp>
      <p:sp>
        <p:nvSpPr>
          <p:cNvPr id="52" name="Oval 51"/>
          <p:cNvSpPr/>
          <p:nvPr/>
        </p:nvSpPr>
        <p:spPr>
          <a:xfrm>
            <a:off x="3197479" y="2113456"/>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53" name="TextBox 52"/>
          <p:cNvSpPr txBox="1"/>
          <p:nvPr/>
        </p:nvSpPr>
        <p:spPr>
          <a:xfrm>
            <a:off x="3345878" y="2063942"/>
            <a:ext cx="2164301" cy="230832"/>
          </a:xfrm>
          <a:prstGeom prst="rect">
            <a:avLst/>
          </a:prstGeom>
          <a:solidFill>
            <a:schemeClr val="bg1"/>
          </a:solidFill>
        </p:spPr>
        <p:txBody>
          <a:bodyPr wrap="square" rtlCol="0">
            <a:spAutoFit/>
          </a:bodyPr>
          <a:lstStyle/>
          <a:p>
            <a:pPr defTabSz="685800">
              <a:defRPr/>
            </a:pPr>
            <a:r>
              <a:rPr lang="en-US" sz="900" i="1" dirty="0">
                <a:solidFill>
                  <a:prstClr val="black">
                    <a:lumMod val="75000"/>
                    <a:lumOff val="25000"/>
                  </a:prstClr>
                </a:solidFill>
                <a:latin typeface="Arial" panose="020B0604020202020204" pitchFamily="34" charset="0"/>
                <a:cs typeface="Arial" panose="020B0604020202020204" pitchFamily="34" charset="0"/>
              </a:rPr>
              <a:t>Filing with NCLT post SEBI approval</a:t>
            </a:r>
          </a:p>
        </p:txBody>
      </p:sp>
      <p:sp>
        <p:nvSpPr>
          <p:cNvPr id="54" name="TextBox 53"/>
          <p:cNvSpPr txBox="1"/>
          <p:nvPr/>
        </p:nvSpPr>
        <p:spPr>
          <a:xfrm>
            <a:off x="5027736" y="2283658"/>
            <a:ext cx="2546956" cy="261610"/>
          </a:xfrm>
          <a:prstGeom prst="rect">
            <a:avLst/>
          </a:prstGeom>
          <a:no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Shareholders / creditors meeting</a:t>
            </a:r>
          </a:p>
        </p:txBody>
      </p:sp>
      <p:sp>
        <p:nvSpPr>
          <p:cNvPr id="55" name="Oval 54"/>
          <p:cNvSpPr/>
          <p:nvPr/>
        </p:nvSpPr>
        <p:spPr>
          <a:xfrm>
            <a:off x="4935074" y="2345092"/>
            <a:ext cx="116897" cy="148204"/>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grpSp>
        <p:nvGrpSpPr>
          <p:cNvPr id="56" name="Group 55"/>
          <p:cNvGrpSpPr/>
          <p:nvPr/>
        </p:nvGrpSpPr>
        <p:grpSpPr>
          <a:xfrm>
            <a:off x="3239522" y="2589611"/>
            <a:ext cx="3050987" cy="146482"/>
            <a:chOff x="2715197" y="2981684"/>
            <a:chExt cx="3739854" cy="112781"/>
          </a:xfrm>
        </p:grpSpPr>
        <p:sp>
          <p:nvSpPr>
            <p:cNvPr id="57" name="Rectangle 56"/>
            <p:cNvSpPr/>
            <p:nvPr/>
          </p:nvSpPr>
          <p:spPr>
            <a:xfrm>
              <a:off x="2874078" y="3020224"/>
              <a:ext cx="3474659" cy="36945"/>
            </a:xfrm>
            <a:prstGeom prst="rect">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58" name="Oval 57"/>
            <p:cNvSpPr/>
            <p:nvPr/>
          </p:nvSpPr>
          <p:spPr>
            <a:xfrm>
              <a:off x="6286922" y="2988861"/>
              <a:ext cx="168129" cy="105604"/>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59" name="Oval 58"/>
            <p:cNvSpPr/>
            <p:nvPr/>
          </p:nvSpPr>
          <p:spPr>
            <a:xfrm>
              <a:off x="2715197" y="2981684"/>
              <a:ext cx="168129" cy="105604"/>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grpSp>
      <p:sp>
        <p:nvSpPr>
          <p:cNvPr id="60" name="TextBox 59"/>
          <p:cNvSpPr txBox="1"/>
          <p:nvPr/>
        </p:nvSpPr>
        <p:spPr>
          <a:xfrm>
            <a:off x="2129719" y="2546462"/>
            <a:ext cx="821281" cy="769441"/>
          </a:xfrm>
          <a:prstGeom prst="rect">
            <a:avLst/>
          </a:prstGeom>
          <a:solidFill>
            <a:schemeClr val="bg1"/>
          </a:solid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NCLT / other regulatory process</a:t>
            </a:r>
          </a:p>
        </p:txBody>
      </p:sp>
      <p:sp>
        <p:nvSpPr>
          <p:cNvPr id="61" name="TextBox 60"/>
          <p:cNvSpPr txBox="1"/>
          <p:nvPr/>
        </p:nvSpPr>
        <p:spPr>
          <a:xfrm>
            <a:off x="6277051" y="2782939"/>
            <a:ext cx="1929061" cy="261610"/>
          </a:xfrm>
          <a:prstGeom prst="rect">
            <a:avLst/>
          </a:prstGeom>
          <a:no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NCLT Approval</a:t>
            </a:r>
          </a:p>
        </p:txBody>
      </p:sp>
      <p:sp>
        <p:nvSpPr>
          <p:cNvPr id="62" name="Oval 61"/>
          <p:cNvSpPr/>
          <p:nvPr/>
        </p:nvSpPr>
        <p:spPr>
          <a:xfrm>
            <a:off x="6153851" y="2816563"/>
            <a:ext cx="169447"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66" name="TextBox 65"/>
          <p:cNvSpPr txBox="1"/>
          <p:nvPr/>
        </p:nvSpPr>
        <p:spPr>
          <a:xfrm>
            <a:off x="3353361" y="3380198"/>
            <a:ext cx="3385894" cy="261610"/>
          </a:xfrm>
          <a:prstGeom prst="rect">
            <a:avLst/>
          </a:prstGeom>
          <a:no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Process for Issuance and Listing of DWH shares</a:t>
            </a:r>
          </a:p>
        </p:txBody>
      </p:sp>
      <p:sp>
        <p:nvSpPr>
          <p:cNvPr id="68" name="Oval 67"/>
          <p:cNvSpPr/>
          <p:nvPr/>
        </p:nvSpPr>
        <p:spPr>
          <a:xfrm>
            <a:off x="3068745" y="1874497"/>
            <a:ext cx="169447"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70" name="Oval 69"/>
          <p:cNvSpPr/>
          <p:nvPr/>
        </p:nvSpPr>
        <p:spPr>
          <a:xfrm>
            <a:off x="615119" y="1471198"/>
            <a:ext cx="137160" cy="137160"/>
          </a:xfrm>
          <a:prstGeom prst="ellipse">
            <a:avLst/>
          </a:prstGeom>
          <a:solidFill>
            <a:srgbClr val="00B050"/>
          </a:solidFill>
          <a:ln>
            <a:solidFill>
              <a:srgbClr val="00B050"/>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73" name="Rectangle 72"/>
          <p:cNvSpPr/>
          <p:nvPr/>
        </p:nvSpPr>
        <p:spPr>
          <a:xfrm>
            <a:off x="6778650" y="3316358"/>
            <a:ext cx="638134" cy="45719"/>
          </a:xfrm>
          <a:prstGeom prst="rect">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74" name="Oval 73"/>
          <p:cNvSpPr/>
          <p:nvPr/>
        </p:nvSpPr>
        <p:spPr>
          <a:xfrm>
            <a:off x="7371984" y="3264139"/>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75" name="Oval 74"/>
          <p:cNvSpPr/>
          <p:nvPr/>
        </p:nvSpPr>
        <p:spPr>
          <a:xfrm>
            <a:off x="6719537" y="3274649"/>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76" name="TextBox 75"/>
          <p:cNvSpPr txBox="1"/>
          <p:nvPr/>
        </p:nvSpPr>
        <p:spPr>
          <a:xfrm>
            <a:off x="4717875" y="3195236"/>
            <a:ext cx="1937395" cy="261610"/>
          </a:xfrm>
          <a:prstGeom prst="rect">
            <a:avLst/>
          </a:prstGeom>
          <a:no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Process for filing with ROC</a:t>
            </a:r>
          </a:p>
        </p:txBody>
      </p:sp>
      <p:sp>
        <p:nvSpPr>
          <p:cNvPr id="80" name="TextBox 79"/>
          <p:cNvSpPr txBox="1"/>
          <p:nvPr/>
        </p:nvSpPr>
        <p:spPr>
          <a:xfrm>
            <a:off x="3215132" y="3614448"/>
            <a:ext cx="3456550" cy="261610"/>
          </a:xfrm>
          <a:prstGeom prst="rect">
            <a:avLst/>
          </a:prstGeom>
          <a:no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Process for Issuance of MSSL</a:t>
            </a:r>
            <a:r>
              <a:rPr lang="en-US" sz="1100" i="1" baseline="30000" dirty="0">
                <a:solidFill>
                  <a:prstClr val="black">
                    <a:lumMod val="75000"/>
                    <a:lumOff val="25000"/>
                  </a:prstClr>
                </a:solidFill>
                <a:latin typeface="Arial" panose="020B0604020202020204" pitchFamily="34" charset="0"/>
                <a:cs typeface="Arial" panose="020B0604020202020204" pitchFamily="34" charset="0"/>
              </a:rPr>
              <a:t>1</a:t>
            </a:r>
            <a:r>
              <a:rPr lang="en-US" sz="1100" i="1" dirty="0">
                <a:solidFill>
                  <a:prstClr val="black">
                    <a:lumMod val="75000"/>
                    <a:lumOff val="25000"/>
                  </a:prstClr>
                </a:solidFill>
                <a:latin typeface="Arial" panose="020B0604020202020204" pitchFamily="34" charset="0"/>
                <a:cs typeface="Arial" panose="020B0604020202020204" pitchFamily="34" charset="0"/>
              </a:rPr>
              <a:t> shares to SAMIL</a:t>
            </a:r>
            <a:r>
              <a:rPr lang="en-US" sz="1100" i="1" baseline="30000" dirty="0">
                <a:solidFill>
                  <a:prstClr val="black">
                    <a:lumMod val="75000"/>
                    <a:lumOff val="25000"/>
                  </a:prstClr>
                </a:solidFill>
                <a:latin typeface="Arial" panose="020B0604020202020204" pitchFamily="34" charset="0"/>
                <a:cs typeface="Arial" panose="020B0604020202020204" pitchFamily="34" charset="0"/>
              </a:rPr>
              <a:t>2</a:t>
            </a:r>
            <a:endParaRPr lang="en-US" sz="1100"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42" name="Oval 41"/>
          <p:cNvSpPr/>
          <p:nvPr/>
        </p:nvSpPr>
        <p:spPr>
          <a:xfrm>
            <a:off x="6632792" y="3058639"/>
            <a:ext cx="169447"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82" name="TextBox 81"/>
          <p:cNvSpPr txBox="1"/>
          <p:nvPr/>
        </p:nvSpPr>
        <p:spPr>
          <a:xfrm>
            <a:off x="4985538" y="3002529"/>
            <a:ext cx="1929061" cy="261610"/>
          </a:xfrm>
          <a:prstGeom prst="rect">
            <a:avLst/>
          </a:prstGeom>
          <a:no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Receipt of NCLT Order</a:t>
            </a:r>
          </a:p>
        </p:txBody>
      </p:sp>
      <p:sp>
        <p:nvSpPr>
          <p:cNvPr id="44" name="TextBox 43"/>
          <p:cNvSpPr txBox="1"/>
          <p:nvPr/>
        </p:nvSpPr>
        <p:spPr>
          <a:xfrm>
            <a:off x="5703070" y="4092922"/>
            <a:ext cx="2350993" cy="400110"/>
          </a:xfrm>
          <a:prstGeom prst="rect">
            <a:avLst/>
          </a:prstGeom>
          <a:noFill/>
        </p:spPr>
        <p:txBody>
          <a:bodyPr wrap="square" rtlCol="0">
            <a:spAutoFit/>
          </a:bodyPr>
          <a:lstStyle/>
          <a:p>
            <a:pPr defTabSz="685800">
              <a:spcBef>
                <a:spcPts val="600"/>
              </a:spcBef>
              <a:defRPr/>
            </a:pPr>
            <a:r>
              <a:rPr lang="en-US" sz="900" b="1" dirty="0">
                <a:latin typeface="Arial" panose="020B0604020202020204" pitchFamily="34" charset="0"/>
                <a:cs typeface="Arial" panose="020B0604020202020204" pitchFamily="34" charset="0"/>
              </a:rPr>
              <a:t>Trading of new shares of resultant MSSL (NEW SAMIL</a:t>
            </a:r>
            <a:r>
              <a:rPr lang="en-US" sz="1100" b="1" dirty="0">
                <a:latin typeface="Arial" panose="020B0604020202020204" pitchFamily="34" charset="0"/>
                <a:cs typeface="Arial" panose="020B0604020202020204" pitchFamily="34" charset="0"/>
              </a:rPr>
              <a:t>)</a:t>
            </a:r>
          </a:p>
        </p:txBody>
      </p:sp>
      <p:sp>
        <p:nvSpPr>
          <p:cNvPr id="67" name="TextBox 66"/>
          <p:cNvSpPr txBox="1"/>
          <p:nvPr/>
        </p:nvSpPr>
        <p:spPr>
          <a:xfrm>
            <a:off x="5953488" y="3853842"/>
            <a:ext cx="2061113" cy="261610"/>
          </a:xfrm>
          <a:prstGeom prst="rect">
            <a:avLst/>
          </a:prstGeom>
          <a:noFill/>
        </p:spPr>
        <p:txBody>
          <a:bodyPr wrap="square" rtlCol="0">
            <a:spAutoFit/>
          </a:bodyPr>
          <a:lstStyle/>
          <a:p>
            <a:pPr defTabSz="685800">
              <a:spcBef>
                <a:spcPts val="600"/>
              </a:spcBef>
              <a:defRPr/>
            </a:pPr>
            <a:r>
              <a:rPr lang="en-US" sz="1100" b="1" dirty="0">
                <a:latin typeface="Arial" panose="020B0604020202020204" pitchFamily="34" charset="0"/>
                <a:cs typeface="Arial" panose="020B0604020202020204" pitchFamily="34" charset="0"/>
              </a:rPr>
              <a:t>Listing &amp; Trading of DWH</a:t>
            </a:r>
          </a:p>
        </p:txBody>
      </p:sp>
      <p:sp>
        <p:nvSpPr>
          <p:cNvPr id="72" name="Oval 71"/>
          <p:cNvSpPr/>
          <p:nvPr/>
        </p:nvSpPr>
        <p:spPr>
          <a:xfrm>
            <a:off x="8011032" y="4132645"/>
            <a:ext cx="169447"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81" name="Oval 80"/>
          <p:cNvSpPr/>
          <p:nvPr/>
        </p:nvSpPr>
        <p:spPr>
          <a:xfrm>
            <a:off x="8000146" y="3905977"/>
            <a:ext cx="173736"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84" name="Rectangle 83"/>
          <p:cNvSpPr/>
          <p:nvPr/>
        </p:nvSpPr>
        <p:spPr>
          <a:xfrm>
            <a:off x="6867887" y="3496441"/>
            <a:ext cx="557337" cy="45719"/>
          </a:xfrm>
          <a:prstGeom prst="rect">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85" name="Oval 84"/>
          <p:cNvSpPr/>
          <p:nvPr/>
        </p:nvSpPr>
        <p:spPr>
          <a:xfrm>
            <a:off x="7410330" y="3450293"/>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86" name="Oval 85"/>
          <p:cNvSpPr/>
          <p:nvPr/>
        </p:nvSpPr>
        <p:spPr>
          <a:xfrm>
            <a:off x="6737852" y="3460803"/>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63" name="Rectangle 62"/>
          <p:cNvSpPr/>
          <p:nvPr/>
        </p:nvSpPr>
        <p:spPr>
          <a:xfrm>
            <a:off x="6881476" y="3756041"/>
            <a:ext cx="557337" cy="45719"/>
          </a:xfrm>
          <a:prstGeom prst="rect">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64" name="Oval 63"/>
          <p:cNvSpPr/>
          <p:nvPr/>
        </p:nvSpPr>
        <p:spPr>
          <a:xfrm>
            <a:off x="7423919" y="3691963"/>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65" name="Oval 64"/>
          <p:cNvSpPr/>
          <p:nvPr/>
        </p:nvSpPr>
        <p:spPr>
          <a:xfrm>
            <a:off x="6760406" y="3691963"/>
            <a:ext cx="137160" cy="137160"/>
          </a:xfrm>
          <a:prstGeom prst="ellipse">
            <a:avLst/>
          </a:prstGeom>
          <a:solidFill>
            <a:schemeClr val="accent3"/>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77" name="TextBox 76"/>
          <p:cNvSpPr txBox="1"/>
          <p:nvPr/>
        </p:nvSpPr>
        <p:spPr>
          <a:xfrm>
            <a:off x="3689145" y="2706471"/>
            <a:ext cx="2216898" cy="261610"/>
          </a:xfrm>
          <a:prstGeom prst="rect">
            <a:avLst/>
          </a:prstGeom>
          <a:no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Appointed Date for Demerger</a:t>
            </a:r>
            <a:r>
              <a:rPr lang="en-US" sz="1100" b="1" baseline="30000" dirty="0">
                <a:latin typeface="Arial" panose="020B0604020202020204" pitchFamily="34" charset="0"/>
                <a:cs typeface="Arial" panose="020B0604020202020204" pitchFamily="34" charset="0"/>
              </a:rPr>
              <a:t>3</a:t>
            </a:r>
          </a:p>
        </p:txBody>
      </p:sp>
      <p:sp>
        <p:nvSpPr>
          <p:cNvPr id="79" name="Oval 78"/>
          <p:cNvSpPr/>
          <p:nvPr/>
        </p:nvSpPr>
        <p:spPr>
          <a:xfrm>
            <a:off x="5819083" y="2740095"/>
            <a:ext cx="169447" cy="173736"/>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cxnSp>
        <p:nvCxnSpPr>
          <p:cNvPr id="4" name="Straight Connector 3">
            <a:extLst>
              <a:ext uri="{FF2B5EF4-FFF2-40B4-BE49-F238E27FC236}">
                <a16:creationId xmlns:a16="http://schemas.microsoft.com/office/drawing/2014/main" id="{73172BDF-146F-DF4D-95DC-335DC5670269}"/>
              </a:ext>
            </a:extLst>
          </p:cNvPr>
          <p:cNvCxnSpPr>
            <a:cxnSpLocks/>
          </p:cNvCxnSpPr>
          <p:nvPr/>
        </p:nvCxnSpPr>
        <p:spPr bwMode="auto">
          <a:xfrm>
            <a:off x="1042737" y="1315453"/>
            <a:ext cx="0" cy="3408947"/>
          </a:xfrm>
          <a:prstGeom prst="line">
            <a:avLst/>
          </a:prstGeom>
          <a:solidFill>
            <a:schemeClr val="bg1"/>
          </a:solidFill>
          <a:ln w="12700" cap="flat" cmpd="sng" algn="ctr">
            <a:solidFill>
              <a:schemeClr val="tx1">
                <a:lumMod val="50000"/>
                <a:lumOff val="50000"/>
              </a:schemeClr>
            </a:solidFill>
            <a:prstDash val="dash"/>
            <a:round/>
            <a:headEnd type="none" w="med" len="med"/>
            <a:tailEnd type="none" w="med" len="med"/>
          </a:ln>
          <a:effectLst/>
        </p:spPr>
      </p:cxnSp>
      <p:sp>
        <p:nvSpPr>
          <p:cNvPr id="46" name="TextBox 45"/>
          <p:cNvSpPr txBox="1"/>
          <p:nvPr/>
        </p:nvSpPr>
        <p:spPr>
          <a:xfrm>
            <a:off x="487702" y="1205084"/>
            <a:ext cx="1243960" cy="261610"/>
          </a:xfrm>
          <a:prstGeom prst="rect">
            <a:avLst/>
          </a:prstGeom>
          <a:solidFill>
            <a:schemeClr val="bg1"/>
          </a:solidFill>
        </p:spPr>
        <p:txBody>
          <a:bodyPr wrap="square" rtlCol="0">
            <a:spAutoFit/>
          </a:bodyPr>
          <a:lstStyle/>
          <a:p>
            <a:pPr defTabSz="685800">
              <a:defRPr/>
            </a:pPr>
            <a:r>
              <a:rPr lang="en-US" sz="1100" b="1" dirty="0">
                <a:latin typeface="Arial" panose="020B0604020202020204" pitchFamily="34" charset="0"/>
                <a:cs typeface="Arial" panose="020B0604020202020204" pitchFamily="34" charset="0"/>
              </a:rPr>
              <a:t>Board Approval</a:t>
            </a:r>
          </a:p>
        </p:txBody>
      </p:sp>
      <p:sp>
        <p:nvSpPr>
          <p:cNvPr id="89" name="Oval 88"/>
          <p:cNvSpPr/>
          <p:nvPr/>
        </p:nvSpPr>
        <p:spPr>
          <a:xfrm>
            <a:off x="1579904" y="1683881"/>
            <a:ext cx="137160" cy="137160"/>
          </a:xfrm>
          <a:prstGeom prst="ellipse">
            <a:avLst/>
          </a:prstGeom>
          <a:solidFill>
            <a:srgbClr val="00B050"/>
          </a:solidFill>
          <a:ln>
            <a:solidFill>
              <a:srgbClr val="00B050"/>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sp>
        <p:nvSpPr>
          <p:cNvPr id="91" name="Oval 90"/>
          <p:cNvSpPr/>
          <p:nvPr/>
        </p:nvSpPr>
        <p:spPr>
          <a:xfrm>
            <a:off x="4624631" y="2340774"/>
            <a:ext cx="116897" cy="148204"/>
          </a:xfrm>
          <a:prstGeom prst="ellipse">
            <a:avLst/>
          </a:prstGeom>
          <a:solidFill>
            <a:schemeClr val="accent5"/>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lumMod val="75000"/>
                  <a:lumOff val="25000"/>
                </a:prstClr>
              </a:solidFill>
              <a:latin typeface="Calibri" panose="020F0502020204030204"/>
            </a:endParaRPr>
          </a:p>
        </p:txBody>
      </p:sp>
      <p:sp>
        <p:nvSpPr>
          <p:cNvPr id="92" name="Rectangle 91"/>
          <p:cNvSpPr/>
          <p:nvPr/>
        </p:nvSpPr>
        <p:spPr>
          <a:xfrm>
            <a:off x="4755419" y="2396705"/>
            <a:ext cx="180499" cy="51372"/>
          </a:xfrm>
          <a:prstGeom prst="rect">
            <a:avLst/>
          </a:prstGeom>
          <a:solidFill>
            <a:schemeClr val="accent6">
              <a:lumMod val="75000"/>
            </a:schemeClr>
          </a:solidFill>
          <a:ln>
            <a:solidFill>
              <a:schemeClr val="bg1"/>
            </a:solidFill>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lumMod val="75000"/>
                  <a:lumOff val="25000"/>
                </a:prstClr>
              </a:solidFill>
              <a:latin typeface="Calibri" panose="020F0502020204030204"/>
            </a:endParaRPr>
          </a:p>
        </p:txBody>
      </p:sp>
      <p:cxnSp>
        <p:nvCxnSpPr>
          <p:cNvPr id="3" name="Straight Connector 2">
            <a:extLst>
              <a:ext uri="{FF2B5EF4-FFF2-40B4-BE49-F238E27FC236}">
                <a16:creationId xmlns:a16="http://schemas.microsoft.com/office/drawing/2014/main" id="{22ECE69C-7E18-CC4B-AB73-D69CB644AA0A}"/>
              </a:ext>
            </a:extLst>
          </p:cNvPr>
          <p:cNvCxnSpPr>
            <a:cxnSpLocks/>
          </p:cNvCxnSpPr>
          <p:nvPr/>
        </p:nvCxnSpPr>
        <p:spPr bwMode="auto">
          <a:xfrm>
            <a:off x="2935705" y="834189"/>
            <a:ext cx="0" cy="3699180"/>
          </a:xfrm>
          <a:prstGeom prst="line">
            <a:avLst/>
          </a:prstGeom>
          <a:solidFill>
            <a:schemeClr val="bg1"/>
          </a:solidFill>
          <a:ln w="6350" cap="flat" cmpd="sng" algn="ctr">
            <a:solidFill>
              <a:schemeClr val="accent1"/>
            </a:solidFill>
            <a:prstDash val="dash"/>
            <a:round/>
            <a:headEnd type="none" w="med" len="med"/>
            <a:tailEnd type="none" w="med" len="med"/>
          </a:ln>
          <a:effectLst/>
        </p:spPr>
      </p:cxnSp>
      <p:sp>
        <p:nvSpPr>
          <p:cNvPr id="48" name="TextBox 47"/>
          <p:cNvSpPr txBox="1"/>
          <p:nvPr/>
        </p:nvSpPr>
        <p:spPr>
          <a:xfrm>
            <a:off x="746638" y="1412256"/>
            <a:ext cx="2759771" cy="261610"/>
          </a:xfrm>
          <a:prstGeom prst="rect">
            <a:avLst/>
          </a:prstGeom>
          <a:solidFill>
            <a:schemeClr val="bg1"/>
          </a:solid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Filing of scheme with BSE, NSE, SEBI *</a:t>
            </a:r>
          </a:p>
        </p:txBody>
      </p:sp>
      <p:sp>
        <p:nvSpPr>
          <p:cNvPr id="69" name="TextBox 68"/>
          <p:cNvSpPr txBox="1"/>
          <p:nvPr/>
        </p:nvSpPr>
        <p:spPr>
          <a:xfrm>
            <a:off x="1743917" y="1624003"/>
            <a:ext cx="3340548" cy="261610"/>
          </a:xfrm>
          <a:prstGeom prst="rect">
            <a:avLst/>
          </a:prstGeom>
          <a:solidFill>
            <a:schemeClr val="bg1"/>
          </a:solidFill>
        </p:spPr>
        <p:txBody>
          <a:bodyPr wrap="square" rtlCol="0">
            <a:spAutoFit/>
          </a:bodyPr>
          <a:lstStyle/>
          <a:p>
            <a:pPr defTabSz="685800">
              <a:defRPr/>
            </a:pPr>
            <a:r>
              <a:rPr lang="en-US" sz="1100" i="1" dirty="0">
                <a:solidFill>
                  <a:prstClr val="black">
                    <a:lumMod val="75000"/>
                    <a:lumOff val="25000"/>
                  </a:prstClr>
                </a:solidFill>
                <a:latin typeface="Arial" panose="020B0604020202020204" pitchFamily="34" charset="0"/>
                <a:cs typeface="Arial" panose="020B0604020202020204" pitchFamily="34" charset="0"/>
              </a:rPr>
              <a:t>Scheme uploaded on web-sites of BSE &amp; </a:t>
            </a:r>
            <a:r>
              <a:rPr lang="en-US" sz="1100" i="1" dirty="0" err="1">
                <a:solidFill>
                  <a:prstClr val="black">
                    <a:lumMod val="75000"/>
                    <a:lumOff val="25000"/>
                  </a:prstClr>
                </a:solidFill>
                <a:latin typeface="Arial" panose="020B0604020202020204" pitchFamily="34" charset="0"/>
                <a:cs typeface="Arial" panose="020B0604020202020204" pitchFamily="34" charset="0"/>
              </a:rPr>
              <a:t>NSE</a:t>
            </a:r>
            <a:r>
              <a:rPr lang="en-US" sz="1100" i="1" dirty="0">
                <a:solidFill>
                  <a:prstClr val="black">
                    <a:lumMod val="75000"/>
                    <a:lumOff val="25000"/>
                  </a:prstClr>
                </a:solidFill>
                <a:latin typeface="Arial" panose="020B0604020202020204" pitchFamily="34" charset="0"/>
                <a:cs typeface="Arial" panose="020B0604020202020204" pitchFamily="34" charset="0"/>
              </a:rPr>
              <a:t> * *</a:t>
            </a:r>
          </a:p>
        </p:txBody>
      </p:sp>
      <p:sp>
        <p:nvSpPr>
          <p:cNvPr id="51" name="TextBox 50">
            <a:extLst>
              <a:ext uri="{FF2B5EF4-FFF2-40B4-BE49-F238E27FC236}">
                <a16:creationId xmlns:a16="http://schemas.microsoft.com/office/drawing/2014/main" id="{52054E35-C391-6D4D-A574-DDCEC9926886}"/>
              </a:ext>
            </a:extLst>
          </p:cNvPr>
          <p:cNvSpPr txBox="1"/>
          <p:nvPr/>
        </p:nvSpPr>
        <p:spPr>
          <a:xfrm>
            <a:off x="2297906" y="4345762"/>
            <a:ext cx="1275598" cy="230832"/>
          </a:xfrm>
          <a:prstGeom prst="rect">
            <a:avLst/>
          </a:prstGeom>
          <a:solidFill>
            <a:schemeClr val="bg1"/>
          </a:solidFill>
        </p:spPr>
        <p:txBody>
          <a:bodyPr wrap="square" rtlCol="0">
            <a:spAutoFit/>
          </a:bodyPr>
          <a:lstStyle/>
          <a:p>
            <a:pPr defTabSz="685800">
              <a:defRPr/>
            </a:pPr>
            <a:r>
              <a:rPr lang="en-US" sz="900" b="1" dirty="0">
                <a:solidFill>
                  <a:srgbClr val="C00000"/>
                </a:solidFill>
                <a:latin typeface="Arial" panose="020B0604020202020204" pitchFamily="34" charset="0"/>
                <a:cs typeface="Arial" panose="020B0604020202020204" pitchFamily="34" charset="0"/>
              </a:rPr>
              <a:t>10</a:t>
            </a:r>
            <a:r>
              <a:rPr lang="en-US" sz="900" b="1" baseline="30000" dirty="0">
                <a:solidFill>
                  <a:srgbClr val="C00000"/>
                </a:solidFill>
                <a:latin typeface="Arial" panose="020B0604020202020204" pitchFamily="34" charset="0"/>
                <a:cs typeface="Arial" panose="020B0604020202020204" pitchFamily="34" charset="0"/>
              </a:rPr>
              <a:t>th</a:t>
            </a:r>
            <a:r>
              <a:rPr lang="en-US" sz="900" b="1" dirty="0">
                <a:solidFill>
                  <a:srgbClr val="C00000"/>
                </a:solidFill>
                <a:latin typeface="Arial" panose="020B0604020202020204" pitchFamily="34" charset="0"/>
                <a:cs typeface="Arial" panose="020B0604020202020204" pitchFamily="34" charset="0"/>
              </a:rPr>
              <a:t> November 2020</a:t>
            </a:r>
          </a:p>
        </p:txBody>
      </p:sp>
    </p:spTree>
    <p:extLst>
      <p:ext uri="{BB962C8B-B14F-4D97-AF65-F5344CB8AC3E}">
        <p14:creationId xmlns:p14="http://schemas.microsoft.com/office/powerpoint/2010/main" val="174504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87185" y="0"/>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Status of reorganisation</a:t>
            </a:r>
          </a:p>
          <a:p>
            <a:pPr marL="285750"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US" sz="1800" dirty="0">
                <a:solidFill>
                  <a:schemeClr val="bg1"/>
                </a:solidFill>
                <a:latin typeface="Arial" panose="020B0604020202020204" pitchFamily="34" charset="0"/>
                <a:sym typeface="Arial"/>
              </a:rPr>
              <a:t>Subsidiaries / JVs of SAMIL</a:t>
            </a:r>
          </a:p>
        </p:txBody>
      </p:sp>
    </p:spTree>
    <p:extLst>
      <p:ext uri="{BB962C8B-B14F-4D97-AF65-F5344CB8AC3E}">
        <p14:creationId xmlns:p14="http://schemas.microsoft.com/office/powerpoint/2010/main" val="38593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dirty="0"/>
              <a:t>DWH: Income statement</a:t>
            </a:r>
          </a:p>
        </p:txBody>
      </p:sp>
      <p:sp>
        <p:nvSpPr>
          <p:cNvPr id="29" name="TextBox 20">
            <a:extLst>
              <a:ext uri="{FF2B5EF4-FFF2-40B4-BE49-F238E27FC236}">
                <a16:creationId xmlns:a16="http://schemas.microsoft.com/office/drawing/2014/main" id="{10521F8B-F5F8-9142-AC85-7F94832AF969}"/>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20" name="Shape 225">
            <a:extLst>
              <a:ext uri="{FF2B5EF4-FFF2-40B4-BE49-F238E27FC236}">
                <a16:creationId xmlns:a16="http://schemas.microsoft.com/office/drawing/2014/main" id="{BD0DEADD-C5F1-6C43-ACC7-D266C4143E03}"/>
              </a:ext>
            </a:extLst>
          </p:cNvPr>
          <p:cNvSpPr/>
          <p:nvPr/>
        </p:nvSpPr>
        <p:spPr>
          <a:xfrm>
            <a:off x="561152" y="4804389"/>
            <a:ext cx="6545502"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defTabSz="457200">
              <a:defRPr sz="1000" i="1">
                <a:latin typeface="Arial"/>
                <a:ea typeface="Arial"/>
                <a:cs typeface="Arial"/>
                <a:sym typeface="Arial"/>
              </a:defRPr>
            </a:lvl1pPr>
          </a:lstStyle>
          <a:p>
            <a:pPr>
              <a:defRPr sz="1800" i="0"/>
            </a:pPr>
            <a:r>
              <a:rPr lang="en-IN" sz="800" dirty="0">
                <a:latin typeface="+mn-lt"/>
              </a:rPr>
              <a:t>* Management adjustments represents management fees and lease rentals for leasing of factory premises to be charged by MSSL to DWH , post implementation of demerger scheme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89" y="860609"/>
            <a:ext cx="8585723" cy="379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59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1B7F-C73C-D845-B117-DA53115CCD3A}"/>
              </a:ext>
            </a:extLst>
          </p:cNvPr>
          <p:cNvSpPr>
            <a:spLocks noGrp="1"/>
          </p:cNvSpPr>
          <p:nvPr>
            <p:ph type="title"/>
          </p:nvPr>
        </p:nvSpPr>
        <p:spPr/>
        <p:txBody>
          <a:bodyPr/>
          <a:lstStyle/>
          <a:p>
            <a:r>
              <a:rPr lang="en-US" dirty="0"/>
              <a:t>Ex - DWH: Income statement</a:t>
            </a:r>
          </a:p>
        </p:txBody>
      </p:sp>
      <p:sp>
        <p:nvSpPr>
          <p:cNvPr id="11" name="TextBox 20">
            <a:extLst>
              <a:ext uri="{FF2B5EF4-FFF2-40B4-BE49-F238E27FC236}">
                <a16:creationId xmlns:a16="http://schemas.microsoft.com/office/drawing/2014/main" id="{EDB5C40E-BA8E-B34B-85E1-29C06075D930}"/>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13" name="Shape 225">
            <a:extLst>
              <a:ext uri="{FF2B5EF4-FFF2-40B4-BE49-F238E27FC236}">
                <a16:creationId xmlns:a16="http://schemas.microsoft.com/office/drawing/2014/main" id="{110EE648-F86B-874A-9207-EE01432C00CF}"/>
              </a:ext>
            </a:extLst>
          </p:cNvPr>
          <p:cNvSpPr/>
          <p:nvPr/>
        </p:nvSpPr>
        <p:spPr>
          <a:xfrm>
            <a:off x="538918" y="4804389"/>
            <a:ext cx="6527630"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defRPr sz="1000" i="1">
                <a:latin typeface="Arial"/>
                <a:ea typeface="Arial"/>
                <a:cs typeface="Arial"/>
                <a:sym typeface="Arial"/>
              </a:defRPr>
            </a:lvl1pPr>
          </a:lstStyle>
          <a:p>
            <a:pPr>
              <a:defRPr sz="1800" i="0"/>
            </a:pPr>
            <a:r>
              <a:rPr lang="en-IN" sz="800" dirty="0">
                <a:latin typeface="+mn-lt"/>
              </a:rPr>
              <a:t>* Management adjustments represents management fees and lease rentals for leasing of factory premises to be charged by MSSL to DWH , post implementation of demerger scheme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12" y="828330"/>
            <a:ext cx="8753051" cy="346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619C7D-45C0-4422-AAAE-89563A7C567E}"/>
              </a:ext>
            </a:extLst>
          </p:cNvPr>
          <p:cNvSpPr>
            <a:spLocks noGrp="1"/>
          </p:cNvSpPr>
          <p:nvPr>
            <p:ph type="title"/>
          </p:nvPr>
        </p:nvSpPr>
        <p:spPr/>
        <p:txBody>
          <a:bodyPr/>
          <a:lstStyle/>
          <a:p>
            <a:r>
              <a:rPr lang="en-GB" sz="1800" dirty="0">
                <a:latin typeface="Arial" panose="020B0604020202020204" pitchFamily="34" charset="0"/>
              </a:rPr>
              <a:t>Highlights (1/2).</a:t>
            </a:r>
            <a:endParaRPr lang="x-none" sz="1800" dirty="0">
              <a:latin typeface="Arial" panose="020B0604020202020204" pitchFamily="34" charset="0"/>
            </a:endParaRPr>
          </a:p>
        </p:txBody>
      </p:sp>
      <p:sp>
        <p:nvSpPr>
          <p:cNvPr id="7" name="Text Placeholder 6">
            <a:extLst>
              <a:ext uri="{FF2B5EF4-FFF2-40B4-BE49-F238E27FC236}">
                <a16:creationId xmlns:a16="http://schemas.microsoft.com/office/drawing/2014/main" id="{3513A702-5C29-4118-8F24-E7C21ADF8D0E}"/>
              </a:ext>
            </a:extLst>
          </p:cNvPr>
          <p:cNvSpPr>
            <a:spLocks noGrp="1"/>
          </p:cNvSpPr>
          <p:nvPr>
            <p:ph idx="1"/>
          </p:nvPr>
        </p:nvSpPr>
        <p:spPr>
          <a:xfrm>
            <a:off x="318841" y="1349313"/>
            <a:ext cx="3661376" cy="2251125"/>
          </a:xfrm>
        </p:spPr>
        <p:txBody>
          <a:bodyPr/>
          <a:lstStyle/>
          <a:p>
            <a:pPr>
              <a:spcBef>
                <a:spcPts val="300"/>
              </a:spcBef>
              <a:buClr>
                <a:srgbClr val="C00000"/>
              </a:buClr>
            </a:pPr>
            <a:r>
              <a:rPr lang="en-US" b="1" dirty="0">
                <a:solidFill>
                  <a:srgbClr val="C00000"/>
                </a:solidFill>
              </a:rPr>
              <a:t>Operational Highlights</a:t>
            </a:r>
          </a:p>
          <a:p>
            <a:pPr marL="93663" indent="-93663">
              <a:spcBef>
                <a:spcPts val="300"/>
              </a:spcBef>
              <a:buClr>
                <a:srgbClr val="C00000"/>
              </a:buClr>
              <a:buFont typeface="Arial" panose="020B0604020202020204" pitchFamily="34" charset="0"/>
              <a:buChar char="•"/>
            </a:pPr>
            <a:endParaRPr lang="en-US" sz="900" dirty="0"/>
          </a:p>
          <a:p>
            <a:pPr marL="93663" indent="-93663">
              <a:spcBef>
                <a:spcPts val="300"/>
              </a:spcBef>
              <a:buClr>
                <a:srgbClr val="C00000"/>
              </a:buClr>
              <a:buFont typeface="Arial" panose="020B0604020202020204" pitchFamily="34" charset="0"/>
              <a:buChar char="•"/>
            </a:pPr>
            <a:r>
              <a:rPr lang="en-US" sz="1050" dirty="0"/>
              <a:t>Improvements in global operations in post COVID world.</a:t>
            </a:r>
          </a:p>
          <a:p>
            <a:pPr marL="93663" indent="-93663">
              <a:spcBef>
                <a:spcPts val="300"/>
              </a:spcBef>
              <a:buClr>
                <a:srgbClr val="C00000"/>
              </a:buClr>
              <a:buFont typeface="Arial" panose="020B0604020202020204" pitchFamily="34" charset="0"/>
              <a:buChar char="•"/>
            </a:pPr>
            <a:endParaRPr lang="en-US" sz="1050" dirty="0"/>
          </a:p>
          <a:p>
            <a:pPr marL="93663" indent="-93663">
              <a:spcBef>
                <a:spcPts val="300"/>
              </a:spcBef>
              <a:buClr>
                <a:srgbClr val="C00000"/>
              </a:buClr>
              <a:buFont typeface="Arial" panose="020B0604020202020204" pitchFamily="34" charset="0"/>
              <a:buChar char="•"/>
            </a:pPr>
            <a:r>
              <a:rPr lang="en-US" sz="1050" dirty="0"/>
              <a:t>Approx. 80% of our facilities are running at over 75% capacity, indicating that things have come back to near normal</a:t>
            </a:r>
          </a:p>
          <a:p>
            <a:pPr marL="93663" indent="-93663">
              <a:spcBef>
                <a:spcPts val="300"/>
              </a:spcBef>
              <a:buClr>
                <a:srgbClr val="C00000"/>
              </a:buClr>
              <a:buFont typeface="Arial" panose="020B0604020202020204" pitchFamily="34" charset="0"/>
              <a:buChar char="•"/>
            </a:pPr>
            <a:endParaRPr lang="en-US" sz="1050" dirty="0"/>
          </a:p>
          <a:p>
            <a:pPr marL="93663" indent="-93663">
              <a:spcBef>
                <a:spcPts val="300"/>
              </a:spcBef>
              <a:buClr>
                <a:srgbClr val="C00000"/>
              </a:buClr>
              <a:buFont typeface="Arial" panose="020B0604020202020204" pitchFamily="34" charset="0"/>
              <a:buChar char="•"/>
            </a:pPr>
            <a:r>
              <a:rPr lang="en-US" sz="1050" dirty="0"/>
              <a:t>Improved performance of Greenfield plants, marginal EBITDA positive for first time due to intensified operational improvement activities</a:t>
            </a:r>
          </a:p>
          <a:p>
            <a:pPr marL="93663" indent="-93663">
              <a:spcBef>
                <a:spcPts val="300"/>
              </a:spcBef>
              <a:buClr>
                <a:srgbClr val="C00000"/>
              </a:buClr>
              <a:buFont typeface="Arial" panose="020B0604020202020204" pitchFamily="34" charset="0"/>
              <a:buChar char="•"/>
            </a:pPr>
            <a:endParaRPr lang="en-US" sz="1050" dirty="0"/>
          </a:p>
          <a:p>
            <a:pPr marL="93663" indent="-93663">
              <a:spcBef>
                <a:spcPts val="300"/>
              </a:spcBef>
              <a:buClr>
                <a:srgbClr val="C00000"/>
              </a:buClr>
              <a:buFont typeface="Arial" panose="020B0604020202020204" pitchFamily="34" charset="0"/>
              <a:buChar char="•"/>
            </a:pPr>
            <a:endParaRPr lang="en-US" sz="900" dirty="0"/>
          </a:p>
          <a:p>
            <a:pPr marL="171450" indent="-171450">
              <a:spcBef>
                <a:spcPts val="300"/>
              </a:spcBef>
              <a:buClr>
                <a:srgbClr val="C00000"/>
              </a:buClr>
              <a:buFont typeface="Arial" panose="020B0604020202020204" pitchFamily="34" charset="0"/>
              <a:buChar char="•"/>
            </a:pPr>
            <a:endParaRPr lang="en-GB" sz="900" dirty="0"/>
          </a:p>
          <a:p>
            <a:pPr marL="171450" indent="-171450">
              <a:spcBef>
                <a:spcPts val="300"/>
              </a:spcBef>
              <a:buClr>
                <a:srgbClr val="C00000"/>
              </a:buClr>
              <a:buFont typeface="Arial" panose="020B0604020202020204" pitchFamily="34" charset="0"/>
              <a:buChar char="•"/>
            </a:pPr>
            <a:endParaRPr lang="en-GB" sz="900" dirty="0"/>
          </a:p>
        </p:txBody>
      </p:sp>
      <p:sp>
        <p:nvSpPr>
          <p:cNvPr id="2" name="Rectangle 1">
            <a:extLst>
              <a:ext uri="{FF2B5EF4-FFF2-40B4-BE49-F238E27FC236}">
                <a16:creationId xmlns:a16="http://schemas.microsoft.com/office/drawing/2014/main" id="{A9762831-B3EE-864C-8FB9-6D4AEF9641D0}"/>
              </a:ext>
            </a:extLst>
          </p:cNvPr>
          <p:cNvSpPr/>
          <p:nvPr/>
        </p:nvSpPr>
        <p:spPr>
          <a:xfrm>
            <a:off x="320074" y="3839454"/>
            <a:ext cx="8450291" cy="1323439"/>
          </a:xfrm>
          <a:prstGeom prst="rect">
            <a:avLst/>
          </a:prstGeom>
        </p:spPr>
        <p:txBody>
          <a:bodyPr wrap="square">
            <a:spAutoFit/>
          </a:bodyPr>
          <a:lstStyle/>
          <a:p>
            <a:r>
              <a:rPr lang="en-GB" sz="1100" b="1" i="1" dirty="0"/>
              <a:t>Commenting on results, Mr. Vivek Chaand Sehgal, Chairman, Motherson Sumi Systems Ltd. said,</a:t>
            </a:r>
          </a:p>
          <a:p>
            <a:endParaRPr lang="en-GB" sz="900" b="1" i="1" dirty="0"/>
          </a:p>
          <a:p>
            <a:r>
              <a:rPr lang="en-GB" i="1" dirty="0"/>
              <a:t>“Global automotive industry is on a path to recovery in post COVID world. We are seeing surge in demand across the globe. Our teams are geared up to fulfil the demands of our customers. We believe that in the upcoming quarters, strong traction will continue to be there. Operational improvements done by our teams across the globe have resulted in improved performance of our plants. Above all, the health of our employees remains our top priority.”</a:t>
            </a:r>
            <a:br>
              <a:rPr lang="en-GB" sz="900" i="1" dirty="0"/>
            </a:br>
            <a:br>
              <a:rPr lang="en-GB" sz="900" i="1" dirty="0"/>
            </a:br>
            <a:endParaRPr lang="en-GB" sz="900" dirty="0"/>
          </a:p>
        </p:txBody>
      </p:sp>
      <p:sp>
        <p:nvSpPr>
          <p:cNvPr id="12" name="Footer Placeholder 3">
            <a:extLst>
              <a:ext uri="{FF2B5EF4-FFF2-40B4-BE49-F238E27FC236}">
                <a16:creationId xmlns:a16="http://schemas.microsoft.com/office/drawing/2014/main" id="{D11AAA75-6983-8140-B6D3-08769A6683D3}"/>
              </a:ext>
            </a:extLst>
          </p:cNvPr>
          <p:cNvSpPr>
            <a:spLocks noGrp="1"/>
          </p:cNvSpPr>
          <p:nvPr>
            <p:ph type="ftr" sz="quarter" idx="3"/>
          </p:nvPr>
        </p:nvSpPr>
        <p:spPr>
          <a:xfrm>
            <a:off x="666808" y="4985643"/>
            <a:ext cx="2160000" cy="108000"/>
          </a:xfrm>
        </p:spPr>
        <p:txBody>
          <a:bodyPr/>
          <a:lstStyle/>
          <a:p>
            <a:pPr>
              <a:defRPr/>
            </a:pPr>
            <a:endParaRPr lang="en-US" dirty="0"/>
          </a:p>
        </p:txBody>
      </p:sp>
      <p:sp>
        <p:nvSpPr>
          <p:cNvPr id="18" name="Text Placeholder 6">
            <a:extLst>
              <a:ext uri="{FF2B5EF4-FFF2-40B4-BE49-F238E27FC236}">
                <a16:creationId xmlns:a16="http://schemas.microsoft.com/office/drawing/2014/main" id="{C086C417-2B64-8A46-94B6-62703618E6E9}"/>
              </a:ext>
            </a:extLst>
          </p:cNvPr>
          <p:cNvSpPr txBox="1">
            <a:spLocks/>
          </p:cNvSpPr>
          <p:nvPr/>
        </p:nvSpPr>
        <p:spPr bwMode="auto">
          <a:xfrm>
            <a:off x="4753788" y="1317230"/>
            <a:ext cx="4160379" cy="23187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450"/>
              </a:spcBef>
              <a:spcAft>
                <a:spcPct val="0"/>
              </a:spcAft>
              <a:defRPr sz="1200">
                <a:solidFill>
                  <a:schemeClr val="tx1"/>
                </a:solidFill>
                <a:latin typeface="Arial" panose="020B0604020202020204" pitchFamily="34" charset="0"/>
                <a:ea typeface="+mn-ea"/>
                <a:cs typeface="Arial" panose="020B0604020202020204" pitchFamily="34" charset="0"/>
              </a:defRPr>
            </a:lvl1pPr>
            <a:lvl2pPr marL="133347" indent="-13215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38150" indent="-111917" algn="l" rtl="0" eaLnBrk="0" fontAlgn="base" hangingPunct="0">
              <a:lnSpc>
                <a:spcPct val="100000"/>
              </a:lnSpc>
              <a:spcBef>
                <a:spcPts val="450"/>
              </a:spcBef>
              <a:spcAft>
                <a:spcPct val="0"/>
              </a:spcAft>
              <a:buChar char="-"/>
              <a:defRPr sz="1200">
                <a:solidFill>
                  <a:schemeClr val="tx1"/>
                </a:solidFill>
                <a:latin typeface="Arial" panose="020B0604020202020204" pitchFamily="34" charset="0"/>
                <a:cs typeface="Arial" panose="020B0604020202020204" pitchFamily="34" charset="0"/>
              </a:defRPr>
            </a:lvl3pPr>
            <a:lvl4pPr marL="1752557" indent="-133347" algn="l" rtl="0" eaLnBrk="0" fontAlgn="base" hangingPunct="0">
              <a:lnSpc>
                <a:spcPct val="100000"/>
              </a:lnSpc>
              <a:spcBef>
                <a:spcPts val="450"/>
              </a:spcBef>
              <a:spcAft>
                <a:spcPct val="0"/>
              </a:spcAft>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4pPr>
            <a:lvl5pPr marL="1752557" indent="-13334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0" marR="0" indent="0" algn="l" defTabSz="685783" rtl="0" eaLnBrk="1" fontAlgn="base" latinLnBrk="0" hangingPunct="1">
              <a:lnSpc>
                <a:spcPct val="130000"/>
              </a:lnSpc>
              <a:spcBef>
                <a:spcPct val="0"/>
              </a:spcBef>
              <a:spcAft>
                <a:spcPct val="0"/>
              </a:spcAft>
              <a:buClrTx/>
              <a:buSzTx/>
              <a:buFontTx/>
              <a:buNone/>
              <a:tabLst/>
              <a:defRPr lang="en-GB" sz="1200" noProof="0" dirty="0" smtClean="0">
                <a:solidFill>
                  <a:srgbClr val="D71A2F"/>
                </a:solidFill>
                <a:latin typeface="Arial Black" panose="020B0A04020102020204" pitchFamily="34" charset="0"/>
              </a:defRPr>
            </a:lvl6pPr>
            <a:lvl7pPr marL="2440720" indent="-158350" algn="l" rtl="0" fontAlgn="base">
              <a:lnSpc>
                <a:spcPct val="130000"/>
              </a:lnSpc>
              <a:spcBef>
                <a:spcPct val="0"/>
              </a:spcBef>
              <a:spcAft>
                <a:spcPct val="0"/>
              </a:spcAft>
              <a:buChar char="•"/>
              <a:defRPr sz="1050">
                <a:solidFill>
                  <a:schemeClr val="tx1"/>
                </a:solidFill>
                <a:latin typeface="+mn-lt"/>
              </a:defRPr>
            </a:lvl7pPr>
            <a:lvl8pPr marL="2783612" indent="-158350" algn="l" rtl="0" fontAlgn="base">
              <a:lnSpc>
                <a:spcPct val="130000"/>
              </a:lnSpc>
              <a:spcBef>
                <a:spcPct val="0"/>
              </a:spcBef>
              <a:spcAft>
                <a:spcPct val="0"/>
              </a:spcAft>
              <a:buChar char="•"/>
              <a:defRPr sz="1050">
                <a:solidFill>
                  <a:schemeClr val="tx1"/>
                </a:solidFill>
                <a:latin typeface="+mn-lt"/>
              </a:defRPr>
            </a:lvl8pPr>
            <a:lvl9pPr marL="3126503" indent="-158350" algn="l" rtl="0" fontAlgn="base">
              <a:lnSpc>
                <a:spcPct val="130000"/>
              </a:lnSpc>
              <a:spcBef>
                <a:spcPct val="0"/>
              </a:spcBef>
              <a:spcAft>
                <a:spcPct val="0"/>
              </a:spcAft>
              <a:buChar char="•"/>
              <a:defRPr sz="1050">
                <a:solidFill>
                  <a:schemeClr val="tx1"/>
                </a:solidFill>
                <a:latin typeface="+mn-lt"/>
              </a:defRPr>
            </a:lvl9pPr>
          </a:lstStyle>
          <a:p>
            <a:pPr>
              <a:spcBef>
                <a:spcPts val="300"/>
              </a:spcBef>
              <a:buClr>
                <a:srgbClr val="C00000"/>
              </a:buClr>
            </a:pPr>
            <a:r>
              <a:rPr lang="en-US" b="1" kern="0" dirty="0">
                <a:solidFill>
                  <a:srgbClr val="C00000"/>
                </a:solidFill>
              </a:rPr>
              <a:t>Reorganisation Highlights </a:t>
            </a:r>
          </a:p>
          <a:p>
            <a:pPr marL="93663" indent="-93663">
              <a:spcBef>
                <a:spcPts val="300"/>
              </a:spcBef>
              <a:buClr>
                <a:srgbClr val="C00000"/>
              </a:buClr>
              <a:buFont typeface="Arial" panose="020B0604020202020204" pitchFamily="34" charset="0"/>
              <a:buChar char="•"/>
            </a:pPr>
            <a:endParaRPr lang="en-US" sz="900" kern="0" dirty="0"/>
          </a:p>
          <a:p>
            <a:pPr marL="171450" indent="-171450">
              <a:buClr>
                <a:srgbClr val="C00000"/>
              </a:buClr>
              <a:buFont typeface="Arial" panose="020B0604020202020204" pitchFamily="34" charset="0"/>
              <a:buChar char="•"/>
            </a:pPr>
            <a:r>
              <a:rPr lang="en-IN" sz="1050" dirty="0"/>
              <a:t>All activities are as per original time plan</a:t>
            </a:r>
          </a:p>
          <a:p>
            <a:pPr marL="171450" indent="-171450">
              <a:buClr>
                <a:srgbClr val="C00000"/>
              </a:buClr>
              <a:buFont typeface="Arial" panose="020B0604020202020204" pitchFamily="34" charset="0"/>
              <a:buChar char="•"/>
            </a:pPr>
            <a:r>
              <a:rPr lang="en-IN" sz="1050" dirty="0"/>
              <a:t>Incorporated Motherson Sumi Wiring India Limited as a wholly owned subsidiary of the Company for Domestic Wiring Harness Division </a:t>
            </a:r>
          </a:p>
          <a:p>
            <a:pPr marL="171450" indent="-171450">
              <a:buClr>
                <a:srgbClr val="C00000"/>
              </a:buClr>
              <a:buFont typeface="Arial" panose="020B0604020202020204" pitchFamily="34" charset="0"/>
              <a:buChar char="•"/>
            </a:pPr>
            <a:r>
              <a:rPr lang="en-IN" sz="1050" dirty="0"/>
              <a:t>BSE and NSE has referred the Scheme to SEBI </a:t>
            </a:r>
          </a:p>
          <a:p>
            <a:pPr marL="171450" indent="-171450">
              <a:buClr>
                <a:srgbClr val="C00000"/>
              </a:buClr>
              <a:buFont typeface="Arial" panose="020B0604020202020204" pitchFamily="34" charset="0"/>
              <a:buChar char="•"/>
            </a:pPr>
            <a:r>
              <a:rPr lang="en-IN" sz="1050" dirty="0"/>
              <a:t>Next Steps: Scheme to be submitted to NCLT post approval from the Stock </a:t>
            </a:r>
            <a:r>
              <a:rPr lang="en-IN" sz="1050" i="1" dirty="0"/>
              <a:t>Exchanges</a:t>
            </a:r>
          </a:p>
          <a:p>
            <a:pPr marL="171450" indent="-171450">
              <a:buClr>
                <a:srgbClr val="C00000"/>
              </a:buClr>
              <a:buFont typeface="Arial" panose="020B0604020202020204" pitchFamily="34" charset="0"/>
              <a:buChar char="•"/>
            </a:pPr>
            <a:r>
              <a:rPr lang="en-IN" sz="1050" dirty="0"/>
              <a:t>Booked expenses related to reorganisation as exceptional expenses of Rs 19.85 crores in the quarter</a:t>
            </a:r>
          </a:p>
          <a:p>
            <a:pPr>
              <a:spcBef>
                <a:spcPts val="300"/>
              </a:spcBef>
              <a:buClr>
                <a:srgbClr val="C00000"/>
              </a:buClr>
            </a:pPr>
            <a:endParaRPr lang="en-GB" sz="900" kern="0" dirty="0"/>
          </a:p>
        </p:txBody>
      </p:sp>
      <p:cxnSp>
        <p:nvCxnSpPr>
          <p:cNvPr id="29" name="Straight Connector 28">
            <a:extLst>
              <a:ext uri="{FF2B5EF4-FFF2-40B4-BE49-F238E27FC236}">
                <a16:creationId xmlns:a16="http://schemas.microsoft.com/office/drawing/2014/main" id="{9FC2732B-A0FD-E549-9F59-24E3C9B97BA8}"/>
              </a:ext>
            </a:extLst>
          </p:cNvPr>
          <p:cNvCxnSpPr>
            <a:cxnSpLocks/>
          </p:cNvCxnSpPr>
          <p:nvPr/>
        </p:nvCxnSpPr>
        <p:spPr bwMode="auto">
          <a:xfrm>
            <a:off x="4312860" y="1349313"/>
            <a:ext cx="0" cy="2251125"/>
          </a:xfrm>
          <a:prstGeom prst="line">
            <a:avLst/>
          </a:prstGeom>
          <a:solidFill>
            <a:schemeClr val="bg1"/>
          </a:solidFill>
          <a:ln w="6350" cap="flat" cmpd="sng" algn="ctr">
            <a:solidFill>
              <a:srgbClr val="000000"/>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A19395A9-396A-4A4B-B31A-EC67FB6E04EE}"/>
              </a:ext>
            </a:extLst>
          </p:cNvPr>
          <p:cNvSpPr/>
          <p:nvPr/>
        </p:nvSpPr>
        <p:spPr>
          <a:xfrm>
            <a:off x="205504" y="671872"/>
            <a:ext cx="8450298" cy="584775"/>
          </a:xfrm>
          <a:prstGeom prst="rect">
            <a:avLst/>
          </a:prstGeom>
        </p:spPr>
        <p:txBody>
          <a:bodyPr wrap="square">
            <a:spAutoFit/>
          </a:bodyPr>
          <a:lstStyle/>
          <a:p>
            <a:pPr>
              <a:spcBef>
                <a:spcPts val="300"/>
              </a:spcBef>
              <a:buClr>
                <a:srgbClr val="C00000"/>
              </a:buClr>
            </a:pPr>
            <a:r>
              <a:rPr lang="en-US" sz="1600" b="1" dirty="0">
                <a:solidFill>
                  <a:srgbClr val="002060"/>
                </a:solidFill>
              </a:rPr>
              <a:t>Strong industrial recovery and operational improvements globally helped us to post improved Q2 performance, says Motherson Sumi Systems Ltd</a:t>
            </a:r>
          </a:p>
        </p:txBody>
      </p:sp>
    </p:spTree>
    <p:extLst>
      <p:ext uri="{BB962C8B-B14F-4D97-AF65-F5344CB8AC3E}">
        <p14:creationId xmlns:p14="http://schemas.microsoft.com/office/powerpoint/2010/main" val="20319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87185" y="0"/>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Status of reorganisation</a:t>
            </a:r>
          </a:p>
          <a:p>
            <a:pPr marL="285750"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US"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sym typeface="Arial"/>
              </a:rPr>
              <a:t>Subsidiaries / JVs of SAMIL</a:t>
            </a:r>
          </a:p>
        </p:txBody>
      </p:sp>
    </p:spTree>
    <p:extLst>
      <p:ext uri="{BB962C8B-B14F-4D97-AF65-F5344CB8AC3E}">
        <p14:creationId xmlns:p14="http://schemas.microsoft.com/office/powerpoint/2010/main" val="34731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619C7D-45C0-4422-AAAE-89563A7C567E}"/>
              </a:ext>
            </a:extLst>
          </p:cNvPr>
          <p:cNvSpPr>
            <a:spLocks noGrp="1"/>
          </p:cNvSpPr>
          <p:nvPr>
            <p:ph type="title"/>
          </p:nvPr>
        </p:nvSpPr>
        <p:spPr/>
        <p:txBody>
          <a:bodyPr/>
          <a:lstStyle/>
          <a:p>
            <a:r>
              <a:rPr lang="en-GB" sz="1600" dirty="0">
                <a:latin typeface="Arial" panose="020B0604020202020204" pitchFamily="34" charset="0"/>
              </a:rPr>
              <a:t>SAMIL Key Highlights.</a:t>
            </a:r>
            <a:endParaRPr lang="x-none" sz="1600" dirty="0">
              <a:latin typeface="Arial" panose="020B0604020202020204" pitchFamily="34" charset="0"/>
            </a:endParaRPr>
          </a:p>
        </p:txBody>
      </p:sp>
      <p:sp>
        <p:nvSpPr>
          <p:cNvPr id="7" name="Text Placeholder 6">
            <a:extLst>
              <a:ext uri="{FF2B5EF4-FFF2-40B4-BE49-F238E27FC236}">
                <a16:creationId xmlns:a16="http://schemas.microsoft.com/office/drawing/2014/main" id="{3513A702-5C29-4118-8F24-E7C21ADF8D0E}"/>
              </a:ext>
            </a:extLst>
          </p:cNvPr>
          <p:cNvSpPr>
            <a:spLocks noGrp="1"/>
          </p:cNvSpPr>
          <p:nvPr>
            <p:ph idx="1"/>
          </p:nvPr>
        </p:nvSpPr>
        <p:spPr>
          <a:xfrm>
            <a:off x="287999" y="874101"/>
            <a:ext cx="8335728" cy="2251125"/>
          </a:xfrm>
        </p:spPr>
        <p:txBody>
          <a:bodyPr/>
          <a:lstStyle/>
          <a:p>
            <a:pPr>
              <a:spcBef>
                <a:spcPts val="300"/>
              </a:spcBef>
              <a:buClr>
                <a:srgbClr val="C00000"/>
              </a:buClr>
            </a:pPr>
            <a:r>
              <a:rPr lang="en-US" sz="1100" b="1" dirty="0">
                <a:solidFill>
                  <a:srgbClr val="C00000"/>
                </a:solidFill>
              </a:rPr>
              <a:t>Operational Highlights</a:t>
            </a:r>
          </a:p>
          <a:p>
            <a:pPr marL="93663" indent="-93663">
              <a:spcBef>
                <a:spcPts val="300"/>
              </a:spcBef>
              <a:buClr>
                <a:srgbClr val="C00000"/>
              </a:buClr>
              <a:buFont typeface="Arial" panose="020B0604020202020204" pitchFamily="34" charset="0"/>
              <a:buChar char="•"/>
            </a:pPr>
            <a:endParaRPr lang="en-US" sz="850" dirty="0"/>
          </a:p>
          <a:p>
            <a:pPr marL="93663" indent="-93663">
              <a:spcBef>
                <a:spcPts val="300"/>
              </a:spcBef>
              <a:buClr>
                <a:srgbClr val="C00000"/>
              </a:buClr>
              <a:buFont typeface="Arial" panose="020B0604020202020204" pitchFamily="34" charset="0"/>
              <a:buChar char="•"/>
            </a:pPr>
            <a:r>
              <a:rPr lang="en-US" sz="1000" dirty="0"/>
              <a:t>Strong improvement in revenue and profitability as compared to Q1 on back of pickup in OEM production numbers</a:t>
            </a:r>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r>
              <a:rPr lang="en-US" sz="1000" dirty="0"/>
              <a:t>Further improvements expected as CV and buses productions likely to pick up in H2 </a:t>
            </a:r>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r>
              <a:rPr lang="en-US" sz="1000" dirty="0"/>
              <a:t>Gross and Net Debt for the period ended 31</a:t>
            </a:r>
            <a:r>
              <a:rPr lang="en-US" sz="1000" baseline="30000" dirty="0"/>
              <a:t>st</a:t>
            </a:r>
            <a:r>
              <a:rPr lang="en-US" sz="1000" dirty="0"/>
              <a:t> March 2020 and 30</a:t>
            </a:r>
            <a:r>
              <a:rPr lang="en-US" sz="1000" baseline="30000" dirty="0"/>
              <a:t>th</a:t>
            </a:r>
            <a:r>
              <a:rPr lang="en-US" sz="1000" dirty="0"/>
              <a:t> September 2020 were as follows</a:t>
            </a:r>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endParaRPr lang="en-US" sz="1000" dirty="0"/>
          </a:p>
          <a:p>
            <a:pPr>
              <a:spcBef>
                <a:spcPts val="300"/>
              </a:spcBef>
              <a:buClr>
                <a:srgbClr val="C00000"/>
              </a:buClr>
            </a:pPr>
            <a:endParaRPr lang="en-US" sz="1000" dirty="0"/>
          </a:p>
          <a:p>
            <a:pPr>
              <a:spcBef>
                <a:spcPts val="300"/>
              </a:spcBef>
              <a:buClr>
                <a:srgbClr val="C00000"/>
              </a:buClr>
            </a:pPr>
            <a:endParaRPr lang="en-US" sz="1000" dirty="0"/>
          </a:p>
          <a:p>
            <a:pPr>
              <a:spcBef>
                <a:spcPts val="300"/>
              </a:spcBef>
              <a:buClr>
                <a:srgbClr val="C00000"/>
              </a:buClr>
            </a:pPr>
            <a:endParaRPr lang="en-US" sz="1000" dirty="0"/>
          </a:p>
          <a:p>
            <a:pPr>
              <a:spcBef>
                <a:spcPts val="300"/>
              </a:spcBef>
              <a:buClr>
                <a:srgbClr val="C00000"/>
              </a:buClr>
            </a:pPr>
            <a:endParaRPr lang="en-US" sz="1000" dirty="0"/>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r>
              <a:rPr lang="en-US" sz="1000" dirty="0"/>
              <a:t>Post Q2, we repaid INR 305 crores of debt through internal accruals and cash*.</a:t>
            </a:r>
          </a:p>
          <a:p>
            <a:pPr marL="93663" indent="-93663">
              <a:spcBef>
                <a:spcPts val="300"/>
              </a:spcBef>
              <a:buClr>
                <a:srgbClr val="C00000"/>
              </a:buClr>
              <a:buFont typeface="Arial" panose="020B0604020202020204" pitchFamily="34" charset="0"/>
              <a:buChar char="•"/>
            </a:pPr>
            <a:endParaRPr lang="en-US" sz="1000" dirty="0"/>
          </a:p>
          <a:p>
            <a:pPr marL="93663" indent="-93663">
              <a:spcBef>
                <a:spcPts val="300"/>
              </a:spcBef>
              <a:buClr>
                <a:srgbClr val="C00000"/>
              </a:buClr>
              <a:buFont typeface="Arial" panose="020B0604020202020204" pitchFamily="34" charset="0"/>
              <a:buChar char="•"/>
            </a:pPr>
            <a:endParaRPr lang="en-US" sz="850" dirty="0"/>
          </a:p>
          <a:p>
            <a:pPr marL="171450" indent="-171450">
              <a:spcBef>
                <a:spcPts val="300"/>
              </a:spcBef>
              <a:buClr>
                <a:srgbClr val="C00000"/>
              </a:buClr>
              <a:buFont typeface="Arial" panose="020B0604020202020204" pitchFamily="34" charset="0"/>
              <a:buChar char="•"/>
            </a:pPr>
            <a:endParaRPr lang="en-GB" sz="850" dirty="0"/>
          </a:p>
          <a:p>
            <a:pPr marL="171450" indent="-171450">
              <a:spcBef>
                <a:spcPts val="300"/>
              </a:spcBef>
              <a:buClr>
                <a:srgbClr val="C00000"/>
              </a:buClr>
              <a:buFont typeface="Arial" panose="020B0604020202020204" pitchFamily="34" charset="0"/>
              <a:buChar char="•"/>
            </a:pPr>
            <a:endParaRPr lang="en-GB" sz="850" dirty="0"/>
          </a:p>
        </p:txBody>
      </p:sp>
      <p:graphicFrame>
        <p:nvGraphicFramePr>
          <p:cNvPr id="13" name="Table 12">
            <a:extLst>
              <a:ext uri="{FF2B5EF4-FFF2-40B4-BE49-F238E27FC236}">
                <a16:creationId xmlns:a16="http://schemas.microsoft.com/office/drawing/2014/main" id="{4DC53D43-6A69-0D49-938C-033FBF7E5713}"/>
              </a:ext>
            </a:extLst>
          </p:cNvPr>
          <p:cNvGraphicFramePr>
            <a:graphicFrameLocks noGrp="1"/>
          </p:cNvGraphicFramePr>
          <p:nvPr>
            <p:extLst>
              <p:ext uri="{D42A27DB-BD31-4B8C-83A1-F6EECF244321}">
                <p14:modId xmlns:p14="http://schemas.microsoft.com/office/powerpoint/2010/main" val="1386476485"/>
              </p:ext>
            </p:extLst>
          </p:nvPr>
        </p:nvGraphicFramePr>
        <p:xfrm>
          <a:off x="377609" y="2471706"/>
          <a:ext cx="2433157" cy="1238656"/>
        </p:xfrm>
        <a:graphic>
          <a:graphicData uri="http://schemas.openxmlformats.org/drawingml/2006/table">
            <a:tbl>
              <a:tblPr firstRow="1" bandRow="1">
                <a:tableStyleId>{5940675A-B579-460E-94D1-54222C63F5DA}</a:tableStyleId>
              </a:tblPr>
              <a:tblGrid>
                <a:gridCol w="960114">
                  <a:extLst>
                    <a:ext uri="{9D8B030D-6E8A-4147-A177-3AD203B41FA5}">
                      <a16:colId xmlns:a16="http://schemas.microsoft.com/office/drawing/2014/main" val="20000"/>
                    </a:ext>
                  </a:extLst>
                </a:gridCol>
                <a:gridCol w="721177">
                  <a:extLst>
                    <a:ext uri="{9D8B030D-6E8A-4147-A177-3AD203B41FA5}">
                      <a16:colId xmlns:a16="http://schemas.microsoft.com/office/drawing/2014/main" val="20003"/>
                    </a:ext>
                  </a:extLst>
                </a:gridCol>
                <a:gridCol w="751866">
                  <a:extLst>
                    <a:ext uri="{9D8B030D-6E8A-4147-A177-3AD203B41FA5}">
                      <a16:colId xmlns:a16="http://schemas.microsoft.com/office/drawing/2014/main" val="20004"/>
                    </a:ext>
                  </a:extLst>
                </a:gridCol>
              </a:tblGrid>
              <a:tr h="263296">
                <a:tc rowSpan="2">
                  <a:txBody>
                    <a:bodyPr/>
                    <a:lstStyle/>
                    <a:p>
                      <a:pPr algn="l"/>
                      <a:r>
                        <a:rPr lang="en-US" sz="1000" b="0" i="0" dirty="0">
                          <a:latin typeface="Arial"/>
                          <a:cs typeface="Arial"/>
                        </a:rPr>
                        <a:t>Rs.</a:t>
                      </a:r>
                      <a:r>
                        <a:rPr lang="en-US" sz="1000" b="0" i="0" baseline="0" dirty="0">
                          <a:latin typeface="Arial"/>
                          <a:cs typeface="Arial"/>
                        </a:rPr>
                        <a:t> In Crores</a:t>
                      </a:r>
                      <a:endParaRPr lang="en-US" sz="1000" b="0" i="0" dirty="0">
                        <a:latin typeface="Arial"/>
                        <a:cs typeface="Arial"/>
                      </a:endParaRP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SAMIL Consolidated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9070">
                <a:tc vMerge="1">
                  <a:txBody>
                    <a:bodyPr/>
                    <a:lstStyle/>
                    <a:p>
                      <a:endParaRPr lang="en-US" sz="1100" b="1" i="0" dirty="0">
                        <a:latin typeface="Arial"/>
                        <a:cs typeface="Arial"/>
                      </a:endParaRPr>
                    </a:p>
                  </a:txBody>
                  <a:tcPr anchor="ctr"/>
                </a:tc>
                <a:tc>
                  <a:txBody>
                    <a:bodyPr/>
                    <a:lstStyle/>
                    <a:p>
                      <a:pPr marL="0" lvl="0" algn="ctr" defTabSz="685783" rtl="0" eaLnBrk="1" latinLnBrk="0" hangingPunct="1"/>
                      <a:r>
                        <a:rPr lang="en-IN" sz="1000" b="1" i="0" kern="1200" dirty="0">
                          <a:solidFill>
                            <a:schemeClr val="tx1"/>
                          </a:solidFill>
                          <a:latin typeface="Arial"/>
                          <a:ea typeface="+mn-ea"/>
                          <a:cs typeface="Arial"/>
                        </a:rPr>
                        <a:t>31.03.2020</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lvl="0" algn="ctr" defTabSz="685783" rtl="0" eaLnBrk="1" latinLnBrk="0" hangingPunct="1"/>
                      <a:r>
                        <a:rPr lang="en-US" sz="1000" b="1" i="0" kern="1200" dirty="0">
                          <a:solidFill>
                            <a:schemeClr val="tx1"/>
                          </a:solidFill>
                          <a:latin typeface="Arial"/>
                          <a:ea typeface="+mn-ea"/>
                          <a:cs typeface="Arial"/>
                        </a:rPr>
                        <a:t>30.09.2020</a:t>
                      </a:r>
                    </a:p>
                  </a:txBody>
                  <a:tcPr marL="36000"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80539">
                <a:tc>
                  <a:txBody>
                    <a:bodyPr/>
                    <a:lstStyle/>
                    <a:p>
                      <a:pPr algn="l"/>
                      <a:r>
                        <a:rPr lang="en-US" sz="1000" b="0" dirty="0">
                          <a:latin typeface="Arial" panose="020B0604020202020204" pitchFamily="34" charset="0"/>
                          <a:cs typeface="Arial" panose="020B0604020202020204" pitchFamily="34" charset="0"/>
                        </a:rPr>
                        <a:t>Gross Debt</a:t>
                      </a: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685783" rtl="0" eaLnBrk="1" latinLnBrk="0" hangingPunct="1"/>
                      <a:r>
                        <a:rPr lang="en-IN" sz="1000" b="0" i="0" kern="1200" dirty="0">
                          <a:solidFill>
                            <a:schemeClr val="tx1"/>
                          </a:solidFill>
                          <a:latin typeface="Arial"/>
                          <a:ea typeface="+mn-ea"/>
                          <a:cs typeface="Arial"/>
                        </a:rPr>
                        <a:t>2,238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2,183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57173">
                <a:tc>
                  <a:txBody>
                    <a:bodyPr/>
                    <a:lstStyle/>
                    <a:p>
                      <a:pPr algn="l"/>
                      <a:r>
                        <a:rPr lang="en-US" sz="1000" b="0" dirty="0">
                          <a:latin typeface="Arial" panose="020B0604020202020204" pitchFamily="34" charset="0"/>
                          <a:cs typeface="Arial" panose="020B0604020202020204" pitchFamily="34" charset="0"/>
                        </a:rPr>
                        <a:t>Cash &amp; Bank</a:t>
                      </a: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685783" rtl="0" eaLnBrk="1" latinLnBrk="0" hangingPunct="1"/>
                      <a:r>
                        <a:rPr lang="en-IN" sz="1000" b="0" i="0" kern="1200" dirty="0">
                          <a:solidFill>
                            <a:schemeClr val="tx1"/>
                          </a:solidFill>
                          <a:latin typeface="Arial"/>
                          <a:ea typeface="+mn-ea"/>
                          <a:cs typeface="Arial"/>
                        </a:rPr>
                        <a:t>1,123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1,043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43237">
                <a:tc>
                  <a:txBody>
                    <a:bodyPr/>
                    <a:lstStyle/>
                    <a:p>
                      <a:pPr algn="l"/>
                      <a:r>
                        <a:rPr lang="en-US" sz="1000" b="1" dirty="0">
                          <a:latin typeface="Arial" panose="020B0604020202020204" pitchFamily="34" charset="0"/>
                          <a:cs typeface="Arial" panose="020B0604020202020204" pitchFamily="34" charset="0"/>
                        </a:rPr>
                        <a:t>Net</a:t>
                      </a:r>
                      <a:r>
                        <a:rPr lang="en-US" sz="1000" b="1" baseline="0" dirty="0">
                          <a:latin typeface="Arial" panose="020B0604020202020204" pitchFamily="34" charset="0"/>
                          <a:cs typeface="Arial" panose="020B0604020202020204" pitchFamily="34" charset="0"/>
                        </a:rPr>
                        <a:t> Debt</a:t>
                      </a:r>
                      <a:endParaRPr lang="en-US" sz="1000" b="1" dirty="0">
                        <a:latin typeface="Arial" panose="020B0604020202020204" pitchFamily="34" charset="0"/>
                        <a:cs typeface="Arial" panose="020B0604020202020204" pitchFamily="34" charset="0"/>
                      </a:endParaRPr>
                    </a:p>
                  </a:txBody>
                  <a:tcPr marR="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685783" rtl="0" eaLnBrk="1" latinLnBrk="0" hangingPunct="1"/>
                      <a:r>
                        <a:rPr lang="en-IN" sz="1000" b="0" i="0" kern="1200" dirty="0">
                          <a:solidFill>
                            <a:schemeClr val="tx1"/>
                          </a:solidFill>
                          <a:latin typeface="Arial"/>
                          <a:ea typeface="+mn-ea"/>
                          <a:cs typeface="Arial"/>
                        </a:rPr>
                        <a:t>1,115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000" b="0" i="0" dirty="0">
                          <a:latin typeface="Arial"/>
                          <a:cs typeface="Arial"/>
                        </a:rPr>
                        <a:t>1,140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Footer Placeholder 3">
            <a:extLst>
              <a:ext uri="{FF2B5EF4-FFF2-40B4-BE49-F238E27FC236}">
                <a16:creationId xmlns:a16="http://schemas.microsoft.com/office/drawing/2014/main" id="{966EB2FC-31CE-6F47-86A0-A67D2D6C5D7D}"/>
              </a:ext>
            </a:extLst>
          </p:cNvPr>
          <p:cNvSpPr>
            <a:spLocks noGrp="1"/>
          </p:cNvSpPr>
          <p:nvPr>
            <p:ph type="ftr" sz="quarter" idx="3"/>
          </p:nvPr>
        </p:nvSpPr>
        <p:spPr>
          <a:xfrm>
            <a:off x="666808" y="4722831"/>
            <a:ext cx="6287445" cy="308531"/>
          </a:xfrm>
        </p:spPr>
        <p:txBody>
          <a:bodyPr/>
          <a:lstStyle/>
          <a:p>
            <a:pPr>
              <a:defRPr/>
            </a:pPr>
            <a:r>
              <a:rPr lang="en-IN" sz="900" dirty="0">
                <a:solidFill>
                  <a:schemeClr val="tx1"/>
                </a:solidFill>
              </a:rPr>
              <a:t>*Part of the repayment was done in Euros and the same has been converted to INR at the conversion rate of 86.10                         (as of the repayment date i.e. 14-Oct-2020)</a:t>
            </a:r>
            <a:endParaRPr lang="en-US" sz="900" dirty="0">
              <a:solidFill>
                <a:schemeClr val="tx1"/>
              </a:solidFill>
            </a:endParaRPr>
          </a:p>
        </p:txBody>
      </p:sp>
    </p:spTree>
    <p:extLst>
      <p:ext uri="{BB962C8B-B14F-4D97-AF65-F5344CB8AC3E}">
        <p14:creationId xmlns:p14="http://schemas.microsoft.com/office/powerpoint/2010/main" val="2214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154" y="243745"/>
            <a:ext cx="5946545" cy="395289"/>
          </a:xfrm>
        </p:spPr>
        <p:txBody>
          <a:bodyPr/>
          <a:lstStyle/>
          <a:p>
            <a:pPr marL="228600"/>
            <a:r>
              <a:rPr lang="en-US" dirty="0"/>
              <a:t>Proforma Financials * </a:t>
            </a:r>
            <a:r>
              <a:rPr lang="en-US" dirty="0">
                <a:solidFill>
                  <a:schemeClr val="bg1"/>
                </a:solidFill>
              </a:rPr>
              <a:t> 3</a:t>
            </a:r>
          </a:p>
        </p:txBody>
      </p:sp>
      <p:sp>
        <p:nvSpPr>
          <p:cNvPr id="9" name="Rectangle 8"/>
          <p:cNvSpPr/>
          <p:nvPr/>
        </p:nvSpPr>
        <p:spPr>
          <a:xfrm>
            <a:off x="297918" y="639034"/>
            <a:ext cx="3623108" cy="261610"/>
          </a:xfrm>
          <a:prstGeom prst="rect">
            <a:avLst/>
          </a:prstGeom>
        </p:spPr>
        <p:txBody>
          <a:bodyPr wrap="none">
            <a:spAutoFit/>
          </a:bodyPr>
          <a:lstStyle/>
          <a:p>
            <a:r>
              <a:rPr lang="en-US" sz="1100" dirty="0"/>
              <a:t>SAMIL Business (ex MSSL ex.SMRP BV) (INR Crores)</a:t>
            </a:r>
          </a:p>
        </p:txBody>
      </p:sp>
      <p:cxnSp>
        <p:nvCxnSpPr>
          <p:cNvPr id="30" name="Straight Connector 29"/>
          <p:cNvCxnSpPr/>
          <p:nvPr/>
        </p:nvCxnSpPr>
        <p:spPr bwMode="auto">
          <a:xfrm>
            <a:off x="445291" y="2293498"/>
            <a:ext cx="8059590" cy="33847"/>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31" name="TextBox 30"/>
          <p:cNvSpPr txBox="1"/>
          <p:nvPr/>
        </p:nvSpPr>
        <p:spPr>
          <a:xfrm>
            <a:off x="2524333" y="976643"/>
            <a:ext cx="864824" cy="206446"/>
          </a:xfrm>
          <a:prstGeom prst="round2SameRect">
            <a:avLst/>
          </a:prstGeom>
          <a:noFill/>
        </p:spPr>
        <p:txBody>
          <a:bodyPr wrap="square" rtlCol="0" anchor="ctr" anchorCtr="0">
            <a:noAutofit/>
          </a:bodyPr>
          <a:lstStyle/>
          <a:p>
            <a:pPr algn="ctr">
              <a:spcBef>
                <a:spcPts val="1061"/>
              </a:spcBef>
            </a:pPr>
            <a:r>
              <a:rPr lang="en-US" sz="953" b="1" dirty="0">
                <a:solidFill>
                  <a:srgbClr val="C00000"/>
                </a:solidFill>
                <a:latin typeface="Arial" panose="020B0604020202020204" pitchFamily="34" charset="0"/>
                <a:cs typeface="Arial" panose="020B0604020202020204" pitchFamily="34" charset="0"/>
              </a:rPr>
              <a:t>Revenue</a:t>
            </a:r>
          </a:p>
        </p:txBody>
      </p:sp>
      <p:sp>
        <p:nvSpPr>
          <p:cNvPr id="32" name="TextBox 31"/>
          <p:cNvSpPr txBox="1"/>
          <p:nvPr/>
        </p:nvSpPr>
        <p:spPr>
          <a:xfrm>
            <a:off x="4820074" y="976643"/>
            <a:ext cx="940378" cy="202516"/>
          </a:xfrm>
          <a:prstGeom prst="round2SameRect">
            <a:avLst/>
          </a:prstGeom>
          <a:noFill/>
        </p:spPr>
        <p:txBody>
          <a:bodyPr wrap="square" rtlCol="0" anchor="ctr" anchorCtr="0">
            <a:noAutofit/>
          </a:bodyPr>
          <a:lstStyle/>
          <a:p>
            <a:pPr algn="ctr">
              <a:spcBef>
                <a:spcPts val="1061"/>
              </a:spcBef>
            </a:pPr>
            <a:r>
              <a:rPr lang="en-US" sz="953" b="1" dirty="0">
                <a:solidFill>
                  <a:srgbClr val="C00000"/>
                </a:solidFill>
                <a:latin typeface="Arial" panose="020B0604020202020204" pitchFamily="34" charset="0"/>
                <a:cs typeface="Arial" panose="020B0604020202020204" pitchFamily="34" charset="0"/>
              </a:rPr>
              <a:t>EBITDA</a:t>
            </a:r>
          </a:p>
        </p:txBody>
      </p:sp>
      <p:sp>
        <p:nvSpPr>
          <p:cNvPr id="33" name="TextBox 32"/>
          <p:cNvSpPr txBox="1"/>
          <p:nvPr/>
        </p:nvSpPr>
        <p:spPr>
          <a:xfrm>
            <a:off x="7074215" y="976643"/>
            <a:ext cx="940378" cy="200962"/>
          </a:xfrm>
          <a:prstGeom prst="round2SameRect">
            <a:avLst/>
          </a:prstGeom>
          <a:noFill/>
        </p:spPr>
        <p:txBody>
          <a:bodyPr wrap="square" rtlCol="0" anchor="ctr" anchorCtr="0">
            <a:noAutofit/>
          </a:bodyPr>
          <a:lstStyle/>
          <a:p>
            <a:pPr algn="ctr">
              <a:spcBef>
                <a:spcPts val="1061"/>
              </a:spcBef>
            </a:pPr>
            <a:r>
              <a:rPr lang="en-US" sz="953" b="1" dirty="0">
                <a:solidFill>
                  <a:srgbClr val="C00000"/>
                </a:solidFill>
                <a:latin typeface="Arial" panose="020B0604020202020204" pitchFamily="34" charset="0"/>
                <a:cs typeface="Arial" panose="020B0604020202020204" pitchFamily="34" charset="0"/>
              </a:rPr>
              <a:t>Net Debt</a:t>
            </a:r>
          </a:p>
        </p:txBody>
      </p:sp>
      <p:sp>
        <p:nvSpPr>
          <p:cNvPr id="34" name="Pentagon 33"/>
          <p:cNvSpPr/>
          <p:nvPr/>
        </p:nvSpPr>
        <p:spPr bwMode="auto">
          <a:xfrm>
            <a:off x="421678" y="1067220"/>
            <a:ext cx="1182584" cy="1175595"/>
          </a:xfrm>
          <a:prstGeom prst="homePlate">
            <a:avLst>
              <a:gd name="adj" fmla="val 29608"/>
            </a:avLst>
          </a:prstGeom>
          <a:solidFill>
            <a:schemeClr val="bg2">
              <a:lumMod val="90000"/>
            </a:schemeClr>
          </a:solidFill>
          <a:ln w="9525" cap="flat" cmpd="sng" algn="ctr">
            <a:noFill/>
            <a:prstDash val="solid"/>
            <a:round/>
            <a:headEnd type="none" w="med" len="med"/>
            <a:tailEnd type="none" w="med" len="med"/>
          </a:ln>
          <a:effectLst/>
        </p:spPr>
        <p:txBody>
          <a:bodyPr vert="horz" wrap="square" lIns="62215" tIns="31107" rIns="62215" bIns="31107" numCol="1" rtlCol="0" anchor="ctr" anchorCtr="0" compatLnSpc="1">
            <a:prstTxWarp prst="textNoShape">
              <a:avLst/>
            </a:prstTxWarp>
          </a:bodyPr>
          <a:lstStyle/>
          <a:p>
            <a:pPr defTabSz="622158" eaLnBrk="0" hangingPunct="0"/>
            <a:r>
              <a:rPr lang="en-US" sz="1000" dirty="0">
                <a:latin typeface="Arial" panose="020B0604020202020204" pitchFamily="34" charset="0"/>
                <a:cs typeface="Arial" panose="020B0604020202020204" pitchFamily="34" charset="0"/>
              </a:rPr>
              <a:t>Aggregate </a:t>
            </a:r>
          </a:p>
          <a:p>
            <a:pPr defTabSz="622158" eaLnBrk="0" hangingPunct="0"/>
            <a:r>
              <a:rPr lang="en-US" sz="1000" dirty="0">
                <a:latin typeface="Arial" panose="020B0604020202020204" pitchFamily="34" charset="0"/>
                <a:cs typeface="Arial" panose="020B0604020202020204" pitchFamily="34" charset="0"/>
              </a:rPr>
              <a:t>Basis</a:t>
            </a:r>
          </a:p>
        </p:txBody>
      </p:sp>
      <p:sp>
        <p:nvSpPr>
          <p:cNvPr id="35" name="Pentagon 34"/>
          <p:cNvSpPr/>
          <p:nvPr/>
        </p:nvSpPr>
        <p:spPr bwMode="auto">
          <a:xfrm>
            <a:off x="421678" y="2327345"/>
            <a:ext cx="1182584" cy="1175855"/>
          </a:xfrm>
          <a:prstGeom prst="homePlate">
            <a:avLst>
              <a:gd name="adj" fmla="val 29608"/>
            </a:avLst>
          </a:prstGeom>
          <a:solidFill>
            <a:schemeClr val="bg2">
              <a:lumMod val="90000"/>
            </a:schemeClr>
          </a:solidFill>
          <a:ln w="9525" cap="flat" cmpd="sng" algn="ctr">
            <a:noFill/>
            <a:prstDash val="solid"/>
            <a:round/>
            <a:headEnd type="none" w="med" len="med"/>
            <a:tailEnd type="none" w="med" len="med"/>
          </a:ln>
          <a:effectLst/>
        </p:spPr>
        <p:txBody>
          <a:bodyPr vert="horz" wrap="square" lIns="62215" tIns="31107" rIns="62215" bIns="31107" numCol="1" rtlCol="0" anchor="ctr" anchorCtr="0" compatLnSpc="1">
            <a:prstTxWarp prst="textNoShape">
              <a:avLst/>
            </a:prstTxWarp>
          </a:bodyPr>
          <a:lstStyle/>
          <a:p>
            <a:r>
              <a:rPr lang="en-US" sz="1000" dirty="0">
                <a:latin typeface="Arial" panose="020B0604020202020204" pitchFamily="34" charset="0"/>
                <a:cs typeface="Arial" panose="020B0604020202020204" pitchFamily="34" charset="0"/>
              </a:rPr>
              <a:t>Proportionate  Basis **</a:t>
            </a:r>
          </a:p>
        </p:txBody>
      </p:sp>
      <p:sp>
        <p:nvSpPr>
          <p:cNvPr id="36" name="Pentagon 35"/>
          <p:cNvSpPr/>
          <p:nvPr/>
        </p:nvSpPr>
        <p:spPr bwMode="auto">
          <a:xfrm>
            <a:off x="421678" y="3647890"/>
            <a:ext cx="1182584" cy="1175855"/>
          </a:xfrm>
          <a:prstGeom prst="homePlate">
            <a:avLst>
              <a:gd name="adj" fmla="val 29608"/>
            </a:avLst>
          </a:prstGeom>
          <a:solidFill>
            <a:schemeClr val="bg2">
              <a:lumMod val="90000"/>
            </a:schemeClr>
          </a:solidFill>
          <a:ln w="9525" cap="flat" cmpd="sng" algn="ctr">
            <a:noFill/>
            <a:prstDash val="solid"/>
            <a:round/>
            <a:headEnd type="none" w="med" len="med"/>
            <a:tailEnd type="none" w="med" len="med"/>
          </a:ln>
          <a:effectLst/>
        </p:spPr>
        <p:txBody>
          <a:bodyPr vert="horz" wrap="square" lIns="62215" tIns="31107" rIns="62215" bIns="31107" numCol="1" rtlCol="0" anchor="ctr" anchorCtr="0" compatLnSpc="1">
            <a:prstTxWarp prst="textNoShape">
              <a:avLst/>
            </a:prstTxWarp>
          </a:bodyPr>
          <a:lstStyle/>
          <a:p>
            <a:r>
              <a:rPr lang="en-US" sz="1000" dirty="0">
                <a:latin typeface="Arial" panose="020B0604020202020204" pitchFamily="34" charset="0"/>
                <a:cs typeface="Arial" panose="020B0604020202020204" pitchFamily="34" charset="0"/>
              </a:rPr>
              <a:t>Consolidated Basis </a:t>
            </a:r>
          </a:p>
        </p:txBody>
      </p:sp>
      <p:cxnSp>
        <p:nvCxnSpPr>
          <p:cNvPr id="37" name="Straight Connector 36"/>
          <p:cNvCxnSpPr/>
          <p:nvPr/>
        </p:nvCxnSpPr>
        <p:spPr bwMode="auto">
          <a:xfrm>
            <a:off x="445291" y="3574213"/>
            <a:ext cx="8059590" cy="15467"/>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aphicFrame>
        <p:nvGraphicFramePr>
          <p:cNvPr id="38" name="Chart 37"/>
          <p:cNvGraphicFramePr/>
          <p:nvPr/>
        </p:nvGraphicFramePr>
        <p:xfrm>
          <a:off x="1728440" y="1098152"/>
          <a:ext cx="2429422" cy="1337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p:cNvGraphicFramePr/>
          <p:nvPr/>
        </p:nvGraphicFramePr>
        <p:xfrm>
          <a:off x="1854054" y="2069417"/>
          <a:ext cx="2161319" cy="1611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p:cNvGraphicFramePr/>
          <p:nvPr/>
        </p:nvGraphicFramePr>
        <p:xfrm>
          <a:off x="1817129" y="3386667"/>
          <a:ext cx="2198244" cy="14972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p:cNvGraphicFramePr/>
          <p:nvPr/>
        </p:nvGraphicFramePr>
        <p:xfrm>
          <a:off x="4337490" y="2524710"/>
          <a:ext cx="2134122" cy="12497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Chart 55"/>
          <p:cNvGraphicFramePr/>
          <p:nvPr/>
        </p:nvGraphicFramePr>
        <p:xfrm>
          <a:off x="4337490" y="3956747"/>
          <a:ext cx="2152833" cy="1364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p:nvPr/>
        </p:nvGraphicFramePr>
        <p:xfrm>
          <a:off x="6424259" y="1324052"/>
          <a:ext cx="2274450" cy="10497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Chart 26"/>
          <p:cNvGraphicFramePr/>
          <p:nvPr/>
        </p:nvGraphicFramePr>
        <p:xfrm>
          <a:off x="6471612" y="2424858"/>
          <a:ext cx="2197412" cy="12016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p:cNvGraphicFramePr/>
          <p:nvPr/>
        </p:nvGraphicFramePr>
        <p:xfrm>
          <a:off x="6490323" y="3720199"/>
          <a:ext cx="2198243" cy="1191450"/>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Box 1">
            <a:extLst>
              <a:ext uri="{FF2B5EF4-FFF2-40B4-BE49-F238E27FC236}">
                <a16:creationId xmlns:a16="http://schemas.microsoft.com/office/drawing/2014/main" id="{0BAE19A6-266C-1B42-A019-2B1E5DB1CF6D}"/>
              </a:ext>
            </a:extLst>
          </p:cNvPr>
          <p:cNvSpPr txBox="1"/>
          <p:nvPr/>
        </p:nvSpPr>
        <p:spPr>
          <a:xfrm>
            <a:off x="9475694" y="4285129"/>
            <a:ext cx="0" cy="0"/>
          </a:xfrm>
          <a:prstGeom prst="rect">
            <a:avLst/>
          </a:prstGeom>
          <a:noFill/>
        </p:spPr>
        <p:txBody>
          <a:bodyPr wrap="none" lIns="0" tIns="0" rIns="0" bIns="0" rtlCol="0">
            <a:noAutofit/>
          </a:bodyPr>
          <a:lstStyle/>
          <a:p>
            <a:endParaRPr lang="en-US" sz="1600" dirty="0" err="1">
              <a:latin typeface="+mj-lt"/>
            </a:endParaRPr>
          </a:p>
        </p:txBody>
      </p:sp>
      <p:cxnSp>
        <p:nvCxnSpPr>
          <p:cNvPr id="5" name="Straight Connector 4">
            <a:extLst>
              <a:ext uri="{FF2B5EF4-FFF2-40B4-BE49-F238E27FC236}">
                <a16:creationId xmlns:a16="http://schemas.microsoft.com/office/drawing/2014/main" id="{C1F43D48-1A8B-7F4E-BA8C-6F9413F8EF78}"/>
              </a:ext>
            </a:extLst>
          </p:cNvPr>
          <p:cNvCxnSpPr>
            <a:cxnSpLocks/>
          </p:cNvCxnSpPr>
          <p:nvPr/>
        </p:nvCxnSpPr>
        <p:spPr bwMode="auto">
          <a:xfrm>
            <a:off x="2168825" y="1190326"/>
            <a:ext cx="1575841" cy="0"/>
          </a:xfrm>
          <a:prstGeom prst="line">
            <a:avLst/>
          </a:prstGeom>
          <a:solidFill>
            <a:schemeClr val="bg1"/>
          </a:solidFill>
          <a:ln w="6350" cap="flat" cmpd="sng" algn="ctr">
            <a:solidFill>
              <a:srgbClr val="0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7495BFB-C3CA-FE4A-A4BC-9AE0F4FF853C}"/>
              </a:ext>
            </a:extLst>
          </p:cNvPr>
          <p:cNvCxnSpPr>
            <a:cxnSpLocks/>
          </p:cNvCxnSpPr>
          <p:nvPr/>
        </p:nvCxnSpPr>
        <p:spPr bwMode="auto">
          <a:xfrm>
            <a:off x="4502343" y="1190326"/>
            <a:ext cx="1575841" cy="0"/>
          </a:xfrm>
          <a:prstGeom prst="line">
            <a:avLst/>
          </a:prstGeom>
          <a:solidFill>
            <a:schemeClr val="bg1"/>
          </a:solidFill>
          <a:ln w="6350" cap="flat" cmpd="sng" algn="ctr">
            <a:solidFill>
              <a:srgbClr val="00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E54EA30-3DE1-FF47-9AD3-D62D169D8260}"/>
              </a:ext>
            </a:extLst>
          </p:cNvPr>
          <p:cNvCxnSpPr>
            <a:cxnSpLocks/>
          </p:cNvCxnSpPr>
          <p:nvPr/>
        </p:nvCxnSpPr>
        <p:spPr bwMode="auto">
          <a:xfrm>
            <a:off x="6605952" y="1190326"/>
            <a:ext cx="1876905" cy="0"/>
          </a:xfrm>
          <a:prstGeom prst="line">
            <a:avLst/>
          </a:prstGeom>
          <a:solidFill>
            <a:schemeClr val="bg1"/>
          </a:solidFill>
          <a:ln w="6350" cap="flat" cmpd="sng" algn="ctr">
            <a:solidFill>
              <a:srgbClr val="000000"/>
            </a:solidFill>
            <a:prstDash val="solid"/>
            <a:round/>
            <a:headEnd type="none" w="med" len="med"/>
            <a:tailEnd type="none" w="med" len="med"/>
          </a:ln>
          <a:effectLst/>
        </p:spPr>
      </p:cxnSp>
      <p:graphicFrame>
        <p:nvGraphicFramePr>
          <p:cNvPr id="39" name="Chart 38">
            <a:extLst>
              <a:ext uri="{FF2B5EF4-FFF2-40B4-BE49-F238E27FC236}">
                <a16:creationId xmlns:a16="http://schemas.microsoft.com/office/drawing/2014/main" id="{2E99B585-5173-7248-99FC-C506E0D51671}"/>
              </a:ext>
            </a:extLst>
          </p:cNvPr>
          <p:cNvGraphicFramePr/>
          <p:nvPr/>
        </p:nvGraphicFramePr>
        <p:xfrm>
          <a:off x="4351689" y="1341215"/>
          <a:ext cx="2138633" cy="1201630"/>
        </p:xfrm>
        <a:graphic>
          <a:graphicData uri="http://schemas.openxmlformats.org/drawingml/2006/chart">
            <c:chart xmlns:c="http://schemas.openxmlformats.org/drawingml/2006/chart" xmlns:r="http://schemas.openxmlformats.org/officeDocument/2006/relationships" r:id="rId11"/>
          </a:graphicData>
        </a:graphic>
      </p:graphicFrame>
      <p:sp>
        <p:nvSpPr>
          <p:cNvPr id="29" name="TextBox 28"/>
          <p:cNvSpPr txBox="1"/>
          <p:nvPr/>
        </p:nvSpPr>
        <p:spPr>
          <a:xfrm>
            <a:off x="921783" y="4817595"/>
            <a:ext cx="7776926" cy="270143"/>
          </a:xfrm>
          <a:prstGeom prst="rect">
            <a:avLst/>
          </a:prstGeom>
          <a:noFill/>
        </p:spPr>
        <p:txBody>
          <a:bodyPr wrap="square" lIns="0" tIns="0" rIns="0" bIns="0" rtlCol="0">
            <a:noAutofit/>
          </a:bodyPr>
          <a:lstStyle/>
          <a:p>
            <a:r>
              <a:rPr lang="en-US" sz="800" dirty="0">
                <a:latin typeface="+mj-lt"/>
              </a:rPr>
              <a:t>* Pls refer to appendix 7, page no.58 of the investor presentation from 2</a:t>
            </a:r>
            <a:r>
              <a:rPr lang="en-US" sz="800" baseline="30000" dirty="0">
                <a:latin typeface="+mj-lt"/>
              </a:rPr>
              <a:t>nd</a:t>
            </a:r>
            <a:r>
              <a:rPr lang="en-US" sz="800" dirty="0">
                <a:latin typeface="+mj-lt"/>
              </a:rPr>
              <a:t> July for detailed procedure followed to arrive at proforma financials.</a:t>
            </a:r>
          </a:p>
          <a:p>
            <a:r>
              <a:rPr lang="en-US" sz="1000" dirty="0"/>
              <a:t>** </a:t>
            </a:r>
            <a:r>
              <a:rPr lang="en-US" sz="800" dirty="0"/>
              <a:t>Only unconsolidated JVs have been proportionately considered.</a:t>
            </a:r>
          </a:p>
          <a:p>
            <a:endParaRPr lang="en-IN" sz="800" dirty="0" err="1">
              <a:latin typeface="+mj-lt"/>
            </a:endParaRPr>
          </a:p>
        </p:txBody>
      </p:sp>
    </p:spTree>
    <p:extLst>
      <p:ext uri="{BB962C8B-B14F-4D97-AF65-F5344CB8AC3E}">
        <p14:creationId xmlns:p14="http://schemas.microsoft.com/office/powerpoint/2010/main" val="369281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E0FB2-17BC-8143-9F36-9FD282847EB6}"/>
              </a:ext>
            </a:extLst>
          </p:cNvPr>
          <p:cNvSpPr txBox="1"/>
          <p:nvPr/>
        </p:nvSpPr>
        <p:spPr>
          <a:xfrm>
            <a:off x="1572126" y="4499811"/>
            <a:ext cx="0" cy="0"/>
          </a:xfrm>
          <a:prstGeom prst="rect">
            <a:avLst/>
          </a:prstGeom>
          <a:noFill/>
        </p:spPr>
        <p:txBody>
          <a:bodyPr wrap="none" lIns="0" tIns="0" rIns="0" bIns="0" rtlCol="0">
            <a:noAutofit/>
          </a:bodyPr>
          <a:lstStyle/>
          <a:p>
            <a:endParaRPr lang="en-US" sz="1600" dirty="0" err="1">
              <a:latin typeface="+mj-lt"/>
            </a:endParaRPr>
          </a:p>
        </p:txBody>
      </p:sp>
    </p:spTree>
    <p:extLst>
      <p:ext uri="{BB962C8B-B14F-4D97-AF65-F5344CB8AC3E}">
        <p14:creationId xmlns:p14="http://schemas.microsoft.com/office/powerpoint/2010/main" val="38616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16EAE3ED-F7DB-A144-A144-E4DFF7E88143}"/>
              </a:ext>
            </a:extLst>
          </p:cNvPr>
          <p:cNvSpPr txBox="1">
            <a:spLocks/>
          </p:cNvSpPr>
          <p:nvPr/>
        </p:nvSpPr>
        <p:spPr bwMode="auto">
          <a:xfrm>
            <a:off x="373484" y="1150422"/>
            <a:ext cx="8589541" cy="29460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450"/>
              </a:spcBef>
              <a:spcAft>
                <a:spcPct val="0"/>
              </a:spcAft>
              <a:defRPr sz="1200">
                <a:solidFill>
                  <a:schemeClr val="tx1"/>
                </a:solidFill>
                <a:latin typeface="Arial" panose="020B0604020202020204" pitchFamily="34" charset="0"/>
                <a:ea typeface="+mn-ea"/>
                <a:cs typeface="Arial" panose="020B0604020202020204" pitchFamily="34" charset="0"/>
              </a:defRPr>
            </a:lvl1pPr>
            <a:lvl2pPr marL="133347" indent="-13215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38150" indent="-111917" algn="l" rtl="0" eaLnBrk="0" fontAlgn="base" hangingPunct="0">
              <a:lnSpc>
                <a:spcPct val="100000"/>
              </a:lnSpc>
              <a:spcBef>
                <a:spcPts val="450"/>
              </a:spcBef>
              <a:spcAft>
                <a:spcPct val="0"/>
              </a:spcAft>
              <a:buChar char="-"/>
              <a:defRPr sz="1200">
                <a:solidFill>
                  <a:schemeClr val="tx1"/>
                </a:solidFill>
                <a:latin typeface="Arial" panose="020B0604020202020204" pitchFamily="34" charset="0"/>
                <a:cs typeface="Arial" panose="020B0604020202020204" pitchFamily="34" charset="0"/>
              </a:defRPr>
            </a:lvl3pPr>
            <a:lvl4pPr marL="1752557" indent="-133347" algn="l" rtl="0" eaLnBrk="0" fontAlgn="base" hangingPunct="0">
              <a:lnSpc>
                <a:spcPct val="100000"/>
              </a:lnSpc>
              <a:spcBef>
                <a:spcPts val="450"/>
              </a:spcBef>
              <a:spcAft>
                <a:spcPct val="0"/>
              </a:spcAft>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4pPr>
            <a:lvl5pPr marL="1752557" indent="-133347" algn="l" rtl="0" eaLnBrk="0" fontAlgn="base" hangingPunct="0">
              <a:lnSpc>
                <a:spcPct val="100000"/>
              </a:lnSpc>
              <a:spcBef>
                <a:spcPts val="450"/>
              </a:spcBef>
              <a:spcAft>
                <a:spcPct val="0"/>
              </a:spcAft>
              <a:buClr>
                <a:srgbClr val="DA213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0" marR="0" indent="0" algn="l" defTabSz="685783" rtl="0" eaLnBrk="1" fontAlgn="base" latinLnBrk="0" hangingPunct="1">
              <a:lnSpc>
                <a:spcPct val="130000"/>
              </a:lnSpc>
              <a:spcBef>
                <a:spcPct val="0"/>
              </a:spcBef>
              <a:spcAft>
                <a:spcPct val="0"/>
              </a:spcAft>
              <a:buClrTx/>
              <a:buSzTx/>
              <a:buFontTx/>
              <a:buNone/>
              <a:tabLst/>
              <a:defRPr lang="en-GB" sz="1200" noProof="0" dirty="0" smtClean="0">
                <a:solidFill>
                  <a:srgbClr val="D71A2F"/>
                </a:solidFill>
                <a:latin typeface="Arial Black" panose="020B0A04020102020204" pitchFamily="34" charset="0"/>
              </a:defRPr>
            </a:lvl6pPr>
            <a:lvl7pPr marL="2440720" indent="-158350" algn="l" rtl="0" fontAlgn="base">
              <a:lnSpc>
                <a:spcPct val="130000"/>
              </a:lnSpc>
              <a:spcBef>
                <a:spcPct val="0"/>
              </a:spcBef>
              <a:spcAft>
                <a:spcPct val="0"/>
              </a:spcAft>
              <a:buChar char="•"/>
              <a:defRPr sz="1050">
                <a:solidFill>
                  <a:schemeClr val="tx1"/>
                </a:solidFill>
                <a:latin typeface="+mn-lt"/>
              </a:defRPr>
            </a:lvl7pPr>
            <a:lvl8pPr marL="2783612" indent="-158350" algn="l" rtl="0" fontAlgn="base">
              <a:lnSpc>
                <a:spcPct val="130000"/>
              </a:lnSpc>
              <a:spcBef>
                <a:spcPct val="0"/>
              </a:spcBef>
              <a:spcAft>
                <a:spcPct val="0"/>
              </a:spcAft>
              <a:buChar char="•"/>
              <a:defRPr sz="1050">
                <a:solidFill>
                  <a:schemeClr val="tx1"/>
                </a:solidFill>
                <a:latin typeface="+mn-lt"/>
              </a:defRPr>
            </a:lvl8pPr>
            <a:lvl9pPr marL="3126503" indent="-158350" algn="l" rtl="0" fontAlgn="base">
              <a:lnSpc>
                <a:spcPct val="130000"/>
              </a:lnSpc>
              <a:spcBef>
                <a:spcPct val="0"/>
              </a:spcBef>
              <a:spcAft>
                <a:spcPct val="0"/>
              </a:spcAft>
              <a:buChar char="•"/>
              <a:defRPr sz="1050">
                <a:solidFill>
                  <a:schemeClr val="tx1"/>
                </a:solidFill>
                <a:latin typeface="+mn-lt"/>
              </a:defRPr>
            </a:lvl9pPr>
          </a:lstStyle>
          <a:p>
            <a:pPr algn="just">
              <a:spcBef>
                <a:spcPts val="300"/>
              </a:spcBef>
              <a:buClr>
                <a:srgbClr val="C00000"/>
              </a:buClr>
            </a:pPr>
            <a:r>
              <a:rPr lang="en-US" b="1" kern="0" dirty="0">
                <a:solidFill>
                  <a:srgbClr val="C00000"/>
                </a:solidFill>
              </a:rPr>
              <a:t>Financing Highlights</a:t>
            </a:r>
          </a:p>
          <a:p>
            <a:pPr marL="93663" indent="-93663" algn="just">
              <a:spcBef>
                <a:spcPts val="300"/>
              </a:spcBef>
              <a:buClr>
                <a:srgbClr val="C00000"/>
              </a:buClr>
              <a:buFont typeface="Arial" panose="020B0604020202020204" pitchFamily="34" charset="0"/>
              <a:buChar char="•"/>
            </a:pPr>
            <a:endParaRPr lang="en-US" sz="900" kern="0" dirty="0"/>
          </a:p>
          <a:p>
            <a:pPr algn="just">
              <a:spcBef>
                <a:spcPts val="300"/>
              </a:spcBef>
              <a:buClr>
                <a:srgbClr val="C00000"/>
              </a:buClr>
            </a:pPr>
            <a:r>
              <a:rPr lang="en-US" sz="1050" b="1" kern="0" dirty="0"/>
              <a:t>Funds raised of over Rs. 3,000 crores at substantially lower cost versus the current borrowing costs</a:t>
            </a:r>
          </a:p>
          <a:p>
            <a:pPr marL="227010" lvl="1" indent="-93663" algn="just">
              <a:spcBef>
                <a:spcPts val="300"/>
              </a:spcBef>
              <a:buClr>
                <a:srgbClr val="C00000"/>
              </a:buClr>
            </a:pPr>
            <a:r>
              <a:rPr lang="en-US" sz="1050" kern="0" dirty="0"/>
              <a:t>6.65% NCD issuance which was upsized from Rs 1,500 crores to Rs. 2,130 crores using green-shoe option due to overwhelming demand</a:t>
            </a:r>
          </a:p>
          <a:p>
            <a:pPr marL="227010" lvl="1" indent="-93663" algn="just">
              <a:spcBef>
                <a:spcPts val="300"/>
              </a:spcBef>
              <a:buClr>
                <a:srgbClr val="C00000"/>
              </a:buClr>
            </a:pPr>
            <a:r>
              <a:rPr lang="en-US" sz="1050" kern="0" dirty="0"/>
              <a:t>5 years term loan of Rs 1,000 crores (drawn Rs 850 crores) at very competitive pricing for enhancing liquidity</a:t>
            </a:r>
          </a:p>
          <a:p>
            <a:pPr marL="93663" indent="-93663" algn="just">
              <a:spcBef>
                <a:spcPts val="300"/>
              </a:spcBef>
              <a:buClr>
                <a:srgbClr val="C00000"/>
              </a:buClr>
              <a:buFont typeface="Arial" panose="020B0604020202020204" pitchFamily="34" charset="0"/>
              <a:buChar char="•"/>
            </a:pPr>
            <a:endParaRPr lang="en-US" sz="1050" kern="0" dirty="0"/>
          </a:p>
          <a:p>
            <a:pPr algn="just">
              <a:spcBef>
                <a:spcPts val="300"/>
              </a:spcBef>
              <a:buClr>
                <a:srgbClr val="C00000"/>
              </a:buClr>
            </a:pPr>
            <a:r>
              <a:rPr lang="en-US" sz="1050" b="1" kern="0" dirty="0"/>
              <a:t>Average Tenor of debt maturity extended; No near-term maturities (in next 2 years)</a:t>
            </a:r>
          </a:p>
          <a:p>
            <a:pPr marL="227010" lvl="1" indent="-93663" algn="just">
              <a:spcBef>
                <a:spcPts val="300"/>
              </a:spcBef>
              <a:buClr>
                <a:srgbClr val="C00000"/>
              </a:buClr>
            </a:pPr>
            <a:r>
              <a:rPr lang="en-US" sz="1050" kern="0" dirty="0"/>
              <a:t>Repayment of US $ 375 million out of US $ 400 millions, due in December 21 using the proceeds from NCDs and cash of SMRPBV (exceptional  cost of Euro 5 million booked during the quarter)</a:t>
            </a:r>
          </a:p>
          <a:p>
            <a:pPr marL="227010" lvl="1" indent="-93663" algn="just">
              <a:spcBef>
                <a:spcPts val="300"/>
              </a:spcBef>
              <a:buClr>
                <a:srgbClr val="C00000"/>
              </a:buClr>
            </a:pPr>
            <a:r>
              <a:rPr lang="en-US" sz="1050" kern="0" dirty="0"/>
              <a:t>Post Q2, out of the remaining US$25 Mn, US$17.6 Mn purchased on November 02, 2020; to be held as treasury notes</a:t>
            </a:r>
          </a:p>
          <a:p>
            <a:pPr marL="93663" indent="-93663" algn="just">
              <a:spcBef>
                <a:spcPts val="300"/>
              </a:spcBef>
              <a:buClr>
                <a:srgbClr val="C00000"/>
              </a:buClr>
              <a:buFont typeface="Arial" panose="020B0604020202020204" pitchFamily="34" charset="0"/>
              <a:buChar char="•"/>
            </a:pPr>
            <a:endParaRPr lang="en-US" sz="1050" kern="0" dirty="0"/>
          </a:p>
          <a:p>
            <a:pPr algn="just">
              <a:spcBef>
                <a:spcPts val="300"/>
              </a:spcBef>
              <a:buClr>
                <a:srgbClr val="C00000"/>
              </a:buClr>
            </a:pPr>
            <a:r>
              <a:rPr lang="en-US" sz="1050" b="1" kern="0" dirty="0"/>
              <a:t>With improved operating performance and debt repayments, Net debt reduced from Rs. 9,083 crore to Rs 7,512 crore between June 30</a:t>
            </a:r>
            <a:r>
              <a:rPr lang="en-US" sz="1050" b="1" kern="0" baseline="30000" dirty="0"/>
              <a:t>th</a:t>
            </a:r>
            <a:r>
              <a:rPr lang="en-US" sz="1050" b="1" kern="0" dirty="0"/>
              <a:t>, 2020 to September 30</a:t>
            </a:r>
            <a:r>
              <a:rPr lang="en-US" sz="1050" b="1" kern="0" baseline="30000" dirty="0"/>
              <a:t>th</a:t>
            </a:r>
            <a:r>
              <a:rPr lang="en-US" sz="1050" b="1" kern="0" dirty="0"/>
              <a:t>, 2020</a:t>
            </a:r>
          </a:p>
          <a:p>
            <a:pPr marL="93663" indent="-93663" algn="just">
              <a:spcBef>
                <a:spcPts val="300"/>
              </a:spcBef>
              <a:buClr>
                <a:srgbClr val="C00000"/>
              </a:buClr>
              <a:buFont typeface="Arial" panose="020B0604020202020204" pitchFamily="34" charset="0"/>
              <a:buChar char="•"/>
            </a:pPr>
            <a:endParaRPr lang="en-US" sz="1050" kern="0" dirty="0"/>
          </a:p>
          <a:p>
            <a:pPr algn="just">
              <a:spcBef>
                <a:spcPts val="300"/>
              </a:spcBef>
              <a:buClr>
                <a:srgbClr val="C00000"/>
              </a:buClr>
            </a:pPr>
            <a:r>
              <a:rPr lang="en-US" sz="1050" b="1" kern="0" dirty="0"/>
              <a:t>Further liquidity also enhanced from Rs 10,037 crore to Rs 11,629 crore between June 30</a:t>
            </a:r>
            <a:r>
              <a:rPr lang="en-US" sz="1050" b="1" kern="0" baseline="30000" dirty="0"/>
              <a:t>th</a:t>
            </a:r>
            <a:r>
              <a:rPr lang="en-US" sz="1050" b="1" kern="0" dirty="0"/>
              <a:t>, 2020 to September 30</a:t>
            </a:r>
            <a:r>
              <a:rPr lang="en-US" sz="1050" b="1" kern="0" baseline="30000" dirty="0"/>
              <a:t>th</a:t>
            </a:r>
            <a:r>
              <a:rPr lang="en-US" sz="1050" b="1" kern="0" dirty="0"/>
              <a:t>, 2020</a:t>
            </a:r>
          </a:p>
          <a:p>
            <a:pPr marL="93663" indent="-93663" algn="just">
              <a:spcBef>
                <a:spcPts val="300"/>
              </a:spcBef>
              <a:buClr>
                <a:srgbClr val="C00000"/>
              </a:buClr>
              <a:buFont typeface="Arial" panose="020B0604020202020204" pitchFamily="34" charset="0"/>
              <a:buChar char="•"/>
            </a:pPr>
            <a:endParaRPr lang="en-US" sz="1050" kern="0" dirty="0"/>
          </a:p>
          <a:p>
            <a:pPr marL="171450" indent="-171450" algn="just">
              <a:spcBef>
                <a:spcPts val="300"/>
              </a:spcBef>
              <a:buClr>
                <a:srgbClr val="C00000"/>
              </a:buClr>
              <a:buFont typeface="Arial" panose="020B0604020202020204" pitchFamily="34" charset="0"/>
              <a:buChar char="•"/>
            </a:pPr>
            <a:endParaRPr lang="en-GB" sz="900" kern="0" dirty="0"/>
          </a:p>
          <a:p>
            <a:pPr marL="171450" indent="-171450" algn="just">
              <a:spcBef>
                <a:spcPts val="300"/>
              </a:spcBef>
              <a:buClr>
                <a:srgbClr val="C00000"/>
              </a:buClr>
              <a:buFont typeface="Arial" panose="020B0604020202020204" pitchFamily="34" charset="0"/>
              <a:buChar char="•"/>
            </a:pPr>
            <a:endParaRPr lang="en-GB" sz="900" kern="0" dirty="0"/>
          </a:p>
        </p:txBody>
      </p:sp>
      <p:sp>
        <p:nvSpPr>
          <p:cNvPr id="11" name="Title 1">
            <a:extLst>
              <a:ext uri="{FF2B5EF4-FFF2-40B4-BE49-F238E27FC236}">
                <a16:creationId xmlns:a16="http://schemas.microsoft.com/office/drawing/2014/main" id="{20619C7D-45C0-4422-AAAE-89563A7C567E}"/>
              </a:ext>
            </a:extLst>
          </p:cNvPr>
          <p:cNvSpPr>
            <a:spLocks noGrp="1"/>
          </p:cNvSpPr>
          <p:nvPr>
            <p:ph type="title"/>
          </p:nvPr>
        </p:nvSpPr>
        <p:spPr/>
        <p:txBody>
          <a:bodyPr/>
          <a:lstStyle/>
          <a:p>
            <a:r>
              <a:rPr lang="en-GB" sz="1800" dirty="0">
                <a:latin typeface="Arial" panose="020B0604020202020204" pitchFamily="34" charset="0"/>
              </a:rPr>
              <a:t>Highlights (2/2).</a:t>
            </a:r>
            <a:endParaRPr lang="x-none" sz="1800" dirty="0">
              <a:latin typeface="Arial" panose="020B0604020202020204" pitchFamily="34" charset="0"/>
            </a:endParaRPr>
          </a:p>
        </p:txBody>
      </p:sp>
      <p:sp>
        <p:nvSpPr>
          <p:cNvPr id="12" name="Footer Placeholder 3">
            <a:extLst>
              <a:ext uri="{FF2B5EF4-FFF2-40B4-BE49-F238E27FC236}">
                <a16:creationId xmlns:a16="http://schemas.microsoft.com/office/drawing/2014/main" id="{D11AAA75-6983-8140-B6D3-08769A6683D3}"/>
              </a:ext>
            </a:extLst>
          </p:cNvPr>
          <p:cNvSpPr>
            <a:spLocks noGrp="1"/>
          </p:cNvSpPr>
          <p:nvPr>
            <p:ph type="ftr" sz="quarter" idx="3"/>
          </p:nvPr>
        </p:nvSpPr>
        <p:spPr>
          <a:xfrm>
            <a:off x="666808" y="4985643"/>
            <a:ext cx="2160000" cy="108000"/>
          </a:xfrm>
        </p:spPr>
        <p:txBody>
          <a:bodyPr/>
          <a:lstStyle/>
          <a:p>
            <a:pPr>
              <a:defRPr/>
            </a:pPr>
            <a:endParaRPr lang="en-US" dirty="0"/>
          </a:p>
        </p:txBody>
      </p:sp>
      <p:sp>
        <p:nvSpPr>
          <p:cNvPr id="3" name="Rectangle 2">
            <a:extLst>
              <a:ext uri="{FF2B5EF4-FFF2-40B4-BE49-F238E27FC236}">
                <a16:creationId xmlns:a16="http://schemas.microsoft.com/office/drawing/2014/main" id="{A19395A9-396A-4A4B-B31A-EC67FB6E04EE}"/>
              </a:ext>
            </a:extLst>
          </p:cNvPr>
          <p:cNvSpPr/>
          <p:nvPr/>
        </p:nvSpPr>
        <p:spPr>
          <a:xfrm>
            <a:off x="205505" y="726482"/>
            <a:ext cx="8450298" cy="338554"/>
          </a:xfrm>
          <a:prstGeom prst="rect">
            <a:avLst/>
          </a:prstGeom>
        </p:spPr>
        <p:txBody>
          <a:bodyPr wrap="square">
            <a:spAutoFit/>
          </a:bodyPr>
          <a:lstStyle/>
          <a:p>
            <a:pPr>
              <a:spcBef>
                <a:spcPts val="300"/>
              </a:spcBef>
              <a:buClr>
                <a:srgbClr val="C00000"/>
              </a:buClr>
            </a:pPr>
            <a:r>
              <a:rPr lang="en-US" sz="1600" b="1" dirty="0">
                <a:solidFill>
                  <a:srgbClr val="002060"/>
                </a:solidFill>
              </a:rPr>
              <a:t>Strengthened balance sheet profile</a:t>
            </a:r>
          </a:p>
        </p:txBody>
      </p:sp>
      <p:sp>
        <p:nvSpPr>
          <p:cNvPr id="13" name="Rounded Rectangle 12"/>
          <p:cNvSpPr/>
          <p:nvPr/>
        </p:nvSpPr>
        <p:spPr bwMode="auto">
          <a:xfrm>
            <a:off x="205505" y="4267200"/>
            <a:ext cx="8757520" cy="388587"/>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r>
              <a:rPr lang="en-IN" sz="1200" b="1" dirty="0">
                <a:solidFill>
                  <a:schemeClr val="bg1"/>
                </a:solidFill>
                <a:latin typeface="Arial" panose="020B0604020202020204" pitchFamily="34" charset="0"/>
                <a:cs typeface="Arial" panose="020B0604020202020204" pitchFamily="34" charset="0"/>
              </a:rPr>
              <a:t>With the above measures, MSSL has not only strengthened its balance sheet </a:t>
            </a:r>
          </a:p>
          <a:p>
            <a:pPr algn="ctr"/>
            <a:r>
              <a:rPr lang="en-IN" sz="1200" b="1" dirty="0">
                <a:solidFill>
                  <a:schemeClr val="bg1"/>
                </a:solidFill>
                <a:latin typeface="Arial" panose="020B0604020202020204" pitchFamily="34" charset="0"/>
                <a:cs typeface="Arial" panose="020B0604020202020204" pitchFamily="34" charset="0"/>
              </a:rPr>
              <a:t>but also substantially reduced its financing cost  - Well capitalized for any future uncertainties</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4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65413" y="0"/>
            <a:ext cx="4083270" cy="5078313"/>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rgbClr val="FFFF00"/>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Subsidiaries / JVs of SAMIL</a:t>
            </a:r>
            <a:endParaRPr lang="en-US" sz="1800" dirty="0">
              <a:solidFill>
                <a:schemeClr val="bg1"/>
              </a:solidFill>
            </a:endParaRPr>
          </a:p>
        </p:txBody>
      </p:sp>
    </p:spTree>
    <p:extLst>
      <p:ext uri="{BB962C8B-B14F-4D97-AF65-F5344CB8AC3E}">
        <p14:creationId xmlns:p14="http://schemas.microsoft.com/office/powerpoint/2010/main" val="330085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6474D-988B-AE41-86F6-95BED06D1AD9}"/>
              </a:ext>
            </a:extLst>
          </p:cNvPr>
          <p:cNvSpPr/>
          <p:nvPr/>
        </p:nvSpPr>
        <p:spPr bwMode="auto">
          <a:xfrm>
            <a:off x="2108443" y="965141"/>
            <a:ext cx="4927114" cy="3143563"/>
          </a:xfrm>
          <a:prstGeom prst="rect">
            <a:avLst/>
          </a:prstGeom>
          <a:solidFill>
            <a:schemeClr val="accent6">
              <a:lumMod val="20000"/>
              <a:lumOff val="80000"/>
            </a:schemeClr>
          </a:solidFill>
          <a:ln w="6350">
            <a:noFill/>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US" sz="12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738DF9AF-EE9B-FE4E-946A-FA8378B78082}"/>
              </a:ext>
            </a:extLst>
          </p:cNvPr>
          <p:cNvSpPr>
            <a:spLocks noGrp="1"/>
          </p:cNvSpPr>
          <p:nvPr>
            <p:ph type="title"/>
          </p:nvPr>
        </p:nvSpPr>
        <p:spPr/>
        <p:txBody>
          <a:bodyPr/>
          <a:lstStyle/>
          <a:p>
            <a:r>
              <a:rPr lang="en-US" dirty="0"/>
              <a:t>Order book status at SMRP BV level</a:t>
            </a:r>
            <a:r>
              <a:rPr lang="en-US" dirty="0">
                <a:solidFill>
                  <a:srgbClr val="C00000"/>
                </a:solidFill>
                <a:latin typeface="Arial Rounded MT Bold" panose="020F0704030504030204" pitchFamily="34" charset="77"/>
                <a:cs typeface="Arial"/>
              </a:rPr>
              <a:t>.</a:t>
            </a:r>
            <a:endParaRPr lang="en-US" dirty="0"/>
          </a:p>
        </p:txBody>
      </p:sp>
      <p:graphicFrame>
        <p:nvGraphicFramePr>
          <p:cNvPr id="8" name="Chart 7">
            <a:extLst>
              <a:ext uri="{FF2B5EF4-FFF2-40B4-BE49-F238E27FC236}">
                <a16:creationId xmlns:a16="http://schemas.microsoft.com/office/drawing/2014/main" id="{08CD5EBD-5EBE-C845-A79B-962DE8886B26}"/>
              </a:ext>
            </a:extLst>
          </p:cNvPr>
          <p:cNvGraphicFramePr/>
          <p:nvPr>
            <p:extLst>
              <p:ext uri="{D42A27DB-BD31-4B8C-83A1-F6EECF244321}">
                <p14:modId xmlns:p14="http://schemas.microsoft.com/office/powerpoint/2010/main" val="3151821700"/>
              </p:ext>
            </p:extLst>
          </p:nvPr>
        </p:nvGraphicFramePr>
        <p:xfrm>
          <a:off x="287999" y="611289"/>
          <a:ext cx="6747558" cy="4220379"/>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42792364-0870-6541-A41C-BB0263151F09}"/>
              </a:ext>
            </a:extLst>
          </p:cNvPr>
          <p:cNvSpPr/>
          <p:nvPr/>
        </p:nvSpPr>
        <p:spPr>
          <a:xfrm>
            <a:off x="7488537" y="764462"/>
            <a:ext cx="1300637" cy="1275273"/>
          </a:xfrm>
          <a:prstGeom prst="ellipse">
            <a:avLst/>
          </a:prstGeom>
          <a:solidFill>
            <a:schemeClr val="bg1"/>
          </a:solidFill>
          <a:ln w="9525"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Rectangle 2">
            <a:extLst>
              <a:ext uri="{FF2B5EF4-FFF2-40B4-BE49-F238E27FC236}">
                <a16:creationId xmlns:a16="http://schemas.microsoft.com/office/drawing/2014/main" id="{F2A278B7-CB61-7A4E-A100-C7D266B4CB65}"/>
              </a:ext>
            </a:extLst>
          </p:cNvPr>
          <p:cNvSpPr/>
          <p:nvPr/>
        </p:nvSpPr>
        <p:spPr>
          <a:xfrm>
            <a:off x="7460312" y="866805"/>
            <a:ext cx="1378857" cy="1061829"/>
          </a:xfrm>
          <a:prstGeom prst="rect">
            <a:avLst/>
          </a:prstGeom>
        </p:spPr>
        <p:txBody>
          <a:bodyPr wrap="square">
            <a:spAutoFit/>
          </a:bodyPr>
          <a:lstStyle/>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Total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Order book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of </a:t>
            </a:r>
            <a:r>
              <a:rPr lang="en-US" sz="900" b="1" dirty="0">
                <a:solidFill>
                  <a:srgbClr val="C00000"/>
                </a:solidFill>
                <a:latin typeface="Arial" panose="020B0604020202020204" pitchFamily="34" charset="0"/>
                <a:cs typeface="Arial" panose="020B0604020202020204" pitchFamily="34" charset="0"/>
              </a:rPr>
              <a:t>Rs. 113,234 crores</a:t>
            </a:r>
            <a:endParaRPr lang="en-US" sz="900" b="1" dirty="0">
              <a:latin typeface="Arial" panose="020B0604020202020204" pitchFamily="34" charset="0"/>
              <a:cs typeface="Arial" panose="020B0604020202020204" pitchFamily="34" charset="0"/>
            </a:endParaRPr>
          </a:p>
          <a:p>
            <a:pPr algn="ctr" fontAlgn="auto" latinLnBrk="1" hangingPunct="0">
              <a:spcBef>
                <a:spcPts val="0"/>
              </a:spcBef>
              <a:spcAft>
                <a:spcPts val="0"/>
              </a:spcAft>
            </a:pPr>
            <a:r>
              <a:rPr lang="en-US" sz="900" b="1" dirty="0">
                <a:solidFill>
                  <a:srgbClr val="C00000"/>
                </a:solidFill>
                <a:latin typeface="Arial" panose="020B0604020202020204" pitchFamily="34" charset="0"/>
                <a:cs typeface="Arial" panose="020B0604020202020204" pitchFamily="34" charset="0"/>
              </a:rPr>
              <a:t>(Euro 13.1 billion)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at SMRP BV level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for</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H1 FY20-21</a:t>
            </a:r>
            <a:endParaRPr lang="en-US" sz="900" b="1" dirty="0">
              <a:latin typeface="Arial" panose="020B0604020202020204" pitchFamily="34" charset="0"/>
              <a:cs typeface="Arial" panose="020B0604020202020204" pitchFamily="34" charset="0"/>
              <a:sym typeface="Calibri"/>
            </a:endParaRPr>
          </a:p>
        </p:txBody>
      </p:sp>
      <p:sp>
        <p:nvSpPr>
          <p:cNvPr id="9" name="Oval 8">
            <a:extLst>
              <a:ext uri="{FF2B5EF4-FFF2-40B4-BE49-F238E27FC236}">
                <a16:creationId xmlns:a16="http://schemas.microsoft.com/office/drawing/2014/main" id="{4708CE1D-F595-B145-8817-63926AA2C95C}"/>
              </a:ext>
            </a:extLst>
          </p:cNvPr>
          <p:cNvSpPr/>
          <p:nvPr/>
        </p:nvSpPr>
        <p:spPr>
          <a:xfrm>
            <a:off x="7488537" y="2107033"/>
            <a:ext cx="1300637" cy="1275273"/>
          </a:xfrm>
          <a:prstGeom prst="ellipse">
            <a:avLst/>
          </a:prstGeom>
          <a:solidFill>
            <a:schemeClr val="bg1"/>
          </a:solidFill>
          <a:ln w="9525"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Oval 9">
            <a:extLst>
              <a:ext uri="{FF2B5EF4-FFF2-40B4-BE49-F238E27FC236}">
                <a16:creationId xmlns:a16="http://schemas.microsoft.com/office/drawing/2014/main" id="{56973394-1D85-C542-A9A6-C4BB71B75F0D}"/>
              </a:ext>
            </a:extLst>
          </p:cNvPr>
          <p:cNvSpPr/>
          <p:nvPr/>
        </p:nvSpPr>
        <p:spPr>
          <a:xfrm>
            <a:off x="7488537" y="3449604"/>
            <a:ext cx="1300637" cy="1275273"/>
          </a:xfrm>
          <a:prstGeom prst="ellipse">
            <a:avLst/>
          </a:prstGeom>
          <a:solidFill>
            <a:schemeClr val="bg1"/>
          </a:solidFill>
          <a:ln w="9525"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Rectangle 10">
            <a:extLst>
              <a:ext uri="{FF2B5EF4-FFF2-40B4-BE49-F238E27FC236}">
                <a16:creationId xmlns:a16="http://schemas.microsoft.com/office/drawing/2014/main" id="{9F05DD24-D7C2-0A4D-ACDA-C5E5677E057D}"/>
              </a:ext>
            </a:extLst>
          </p:cNvPr>
          <p:cNvSpPr/>
          <p:nvPr/>
        </p:nvSpPr>
        <p:spPr>
          <a:xfrm>
            <a:off x="7453055" y="2326234"/>
            <a:ext cx="1371600" cy="923330"/>
          </a:xfrm>
          <a:prstGeom prst="rect">
            <a:avLst/>
          </a:prstGeom>
        </p:spPr>
        <p:txBody>
          <a:bodyPr wrap="square">
            <a:spAutoFit/>
          </a:bodyPr>
          <a:lstStyle/>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New Orders</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worth </a:t>
            </a:r>
          </a:p>
          <a:p>
            <a:pPr algn="ctr" fontAlgn="auto" latinLnBrk="1" hangingPunct="0">
              <a:spcBef>
                <a:spcPts val="0"/>
              </a:spcBef>
              <a:spcAft>
                <a:spcPts val="0"/>
              </a:spcAft>
            </a:pPr>
            <a:r>
              <a:rPr lang="en-US" sz="900" b="1" dirty="0">
                <a:solidFill>
                  <a:srgbClr val="C00000"/>
                </a:solidFill>
                <a:latin typeface="Arial" panose="020B0604020202020204" pitchFamily="34" charset="0"/>
                <a:cs typeface="Arial" panose="020B0604020202020204" pitchFamily="34" charset="0"/>
              </a:rPr>
              <a:t>Rs. 14,694 crores</a:t>
            </a:r>
            <a:endParaRPr lang="en-US" sz="900" b="1" dirty="0">
              <a:latin typeface="Arial" panose="020B0604020202020204" pitchFamily="34" charset="0"/>
              <a:cs typeface="Arial" panose="020B0604020202020204" pitchFamily="34" charset="0"/>
            </a:endParaRPr>
          </a:p>
          <a:p>
            <a:pPr algn="ctr" fontAlgn="auto" latinLnBrk="1" hangingPunct="0">
              <a:spcBef>
                <a:spcPts val="0"/>
              </a:spcBef>
              <a:spcAft>
                <a:spcPts val="0"/>
              </a:spcAft>
            </a:pPr>
            <a:r>
              <a:rPr lang="en-US" sz="900" b="1" dirty="0">
                <a:solidFill>
                  <a:srgbClr val="C00000"/>
                </a:solidFill>
                <a:latin typeface="Arial" panose="020B0604020202020204" pitchFamily="34" charset="0"/>
                <a:cs typeface="Arial" panose="020B0604020202020204" pitchFamily="34" charset="0"/>
              </a:rPr>
              <a:t>(Euro 1.7 billion)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received</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H1 FY20-21</a:t>
            </a:r>
            <a:endParaRPr lang="en-US" sz="900" b="1" dirty="0">
              <a:latin typeface="Arial" panose="020B0604020202020204" pitchFamily="34" charset="0"/>
              <a:cs typeface="Arial" panose="020B0604020202020204" pitchFamily="34" charset="0"/>
              <a:sym typeface="Calibri"/>
            </a:endParaRPr>
          </a:p>
        </p:txBody>
      </p:sp>
      <p:sp>
        <p:nvSpPr>
          <p:cNvPr id="12" name="Rectangle 11">
            <a:extLst>
              <a:ext uri="{FF2B5EF4-FFF2-40B4-BE49-F238E27FC236}">
                <a16:creationId xmlns:a16="http://schemas.microsoft.com/office/drawing/2014/main" id="{9A5BDBE1-5D1D-0C44-B134-0307F3CB70D5}"/>
              </a:ext>
            </a:extLst>
          </p:cNvPr>
          <p:cNvSpPr/>
          <p:nvPr/>
        </p:nvSpPr>
        <p:spPr>
          <a:xfrm>
            <a:off x="7453056" y="3567205"/>
            <a:ext cx="1371600" cy="1061829"/>
          </a:xfrm>
          <a:prstGeom prst="rect">
            <a:avLst/>
          </a:prstGeom>
        </p:spPr>
        <p:txBody>
          <a:bodyPr wrap="square">
            <a:spAutoFit/>
          </a:bodyPr>
          <a:lstStyle/>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Orders</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worth </a:t>
            </a:r>
          </a:p>
          <a:p>
            <a:pPr algn="ctr" fontAlgn="auto" latinLnBrk="1" hangingPunct="0">
              <a:spcBef>
                <a:spcPts val="0"/>
              </a:spcBef>
              <a:spcAft>
                <a:spcPts val="0"/>
              </a:spcAft>
            </a:pPr>
            <a:r>
              <a:rPr lang="en-US" sz="900" b="1" dirty="0">
                <a:solidFill>
                  <a:srgbClr val="C00000"/>
                </a:solidFill>
                <a:latin typeface="Arial" panose="020B0604020202020204" pitchFamily="34" charset="0"/>
                <a:cs typeface="Arial" panose="020B0604020202020204" pitchFamily="34" charset="0"/>
              </a:rPr>
              <a:t>Rs. 19,016 crores</a:t>
            </a:r>
            <a:endParaRPr lang="en-US" sz="900" b="1" dirty="0">
              <a:latin typeface="Arial" panose="020B0604020202020204" pitchFamily="34" charset="0"/>
              <a:cs typeface="Arial" panose="020B0604020202020204" pitchFamily="34" charset="0"/>
            </a:endParaRPr>
          </a:p>
          <a:p>
            <a:pPr algn="ctr" fontAlgn="auto" latinLnBrk="1" hangingPunct="0">
              <a:spcBef>
                <a:spcPts val="0"/>
              </a:spcBef>
              <a:spcAft>
                <a:spcPts val="0"/>
              </a:spcAft>
            </a:pPr>
            <a:r>
              <a:rPr lang="en-US" sz="900" b="1" dirty="0">
                <a:solidFill>
                  <a:srgbClr val="C00000"/>
                </a:solidFill>
                <a:latin typeface="Arial" panose="020B0604020202020204" pitchFamily="34" charset="0"/>
                <a:cs typeface="Arial" panose="020B0604020202020204" pitchFamily="34" charset="0"/>
              </a:rPr>
              <a:t>(Euro 2.2 billion)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executed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during </a:t>
            </a:r>
          </a:p>
          <a:p>
            <a:pPr algn="ctr" fontAlgn="auto" latinLnBrk="1" hangingPunct="0">
              <a:spcBef>
                <a:spcPts val="0"/>
              </a:spcBef>
              <a:spcAft>
                <a:spcPts val="0"/>
              </a:spcAft>
            </a:pPr>
            <a:r>
              <a:rPr lang="en-US" sz="900" b="1" dirty="0">
                <a:latin typeface="Arial" panose="020B0604020202020204" pitchFamily="34" charset="0"/>
                <a:cs typeface="Arial" panose="020B0604020202020204" pitchFamily="34" charset="0"/>
              </a:rPr>
              <a:t>H1 FY20-21</a:t>
            </a:r>
            <a:endParaRPr lang="en-US" sz="900" b="1" dirty="0">
              <a:latin typeface="Arial" panose="020B0604020202020204" pitchFamily="34" charset="0"/>
              <a:cs typeface="Arial" panose="020B0604020202020204" pitchFamily="34" charset="0"/>
              <a:sym typeface="Calibri"/>
            </a:endParaRPr>
          </a:p>
        </p:txBody>
      </p:sp>
      <p:sp>
        <p:nvSpPr>
          <p:cNvPr id="5" name="TextBox 4"/>
          <p:cNvSpPr txBox="1"/>
          <p:nvPr/>
        </p:nvSpPr>
        <p:spPr>
          <a:xfrm>
            <a:off x="818715" y="4820574"/>
            <a:ext cx="6624084" cy="314956"/>
          </a:xfrm>
          <a:prstGeom prst="rect">
            <a:avLst/>
          </a:prstGeom>
          <a:noFill/>
        </p:spPr>
        <p:txBody>
          <a:bodyPr wrap="square" lIns="0" tIns="0" rIns="0" bIns="0" rtlCol="0">
            <a:noAutofit/>
          </a:bodyPr>
          <a:lstStyle/>
          <a:p>
            <a:pPr marL="0" lvl="2"/>
            <a:r>
              <a:rPr lang="en-US" sz="700" b="1" i="1" dirty="0">
                <a:solidFill>
                  <a:schemeClr val="tx1">
                    <a:lumMod val="95000"/>
                    <a:lumOff val="5000"/>
                  </a:schemeClr>
                </a:solidFill>
                <a:latin typeface="Arial" panose="020B0604020202020204" pitchFamily="34" charset="0"/>
                <a:ea typeface="Arial"/>
                <a:cs typeface="Arial" panose="020B0604020202020204" pitchFamily="34" charset="0"/>
                <a:sym typeface="Arial"/>
              </a:rPr>
              <a:t>Total order book, new orders and SOP have been translated into INR using closing exchange rate as on 30.09.20 of 1 Euro = 86.44 INR</a:t>
            </a:r>
            <a:endParaRPr lang="en-IN" sz="1600" dirty="0" err="1">
              <a:latin typeface="+mj-lt"/>
            </a:endParaRPr>
          </a:p>
        </p:txBody>
      </p:sp>
      <p:sp>
        <p:nvSpPr>
          <p:cNvPr id="7" name="TextBox 6">
            <a:extLst>
              <a:ext uri="{FF2B5EF4-FFF2-40B4-BE49-F238E27FC236}">
                <a16:creationId xmlns:a16="http://schemas.microsoft.com/office/drawing/2014/main" id="{38A95CAB-01A2-C442-8D6C-F599512B2F91}"/>
              </a:ext>
            </a:extLst>
          </p:cNvPr>
          <p:cNvSpPr txBox="1"/>
          <p:nvPr/>
        </p:nvSpPr>
        <p:spPr>
          <a:xfrm>
            <a:off x="7365076" y="1753985"/>
            <a:ext cx="0" cy="0"/>
          </a:xfrm>
          <a:prstGeom prst="rect">
            <a:avLst/>
          </a:prstGeom>
          <a:noFill/>
        </p:spPr>
        <p:txBody>
          <a:bodyPr wrap="none" lIns="0" tIns="0" rIns="0" bIns="0" rtlCol="0">
            <a:noAutofit/>
          </a:bodyPr>
          <a:lstStyle/>
          <a:p>
            <a:endParaRPr lang="en-US" sz="1600" dirty="0" err="1">
              <a:latin typeface="+mj-lt"/>
            </a:endParaRPr>
          </a:p>
        </p:txBody>
      </p:sp>
    </p:spTree>
    <p:extLst>
      <p:ext uri="{BB962C8B-B14F-4D97-AF65-F5344CB8AC3E}">
        <p14:creationId xmlns:p14="http://schemas.microsoft.com/office/powerpoint/2010/main" val="32455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4EFCE-1CEB-FB4F-B4F1-8B5DE2C14FA7}"/>
              </a:ext>
            </a:extLst>
          </p:cNvPr>
          <p:cNvSpPr/>
          <p:nvPr/>
        </p:nvSpPr>
        <p:spPr>
          <a:xfrm>
            <a:off x="265413" y="0"/>
            <a:ext cx="4083270" cy="5632311"/>
          </a:xfrm>
          <a:prstGeom prst="rect">
            <a:avLst/>
          </a:prstGeom>
        </p:spPr>
        <p:txBody>
          <a:bodyPr wrap="square">
            <a:spAutoFit/>
          </a:bodyPr>
          <a:lstStyle/>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Key Highlights</a:t>
            </a:r>
          </a:p>
          <a:p>
            <a:pPr marL="285750" indent="-285750">
              <a:lnSpc>
                <a:spcPct val="200000"/>
              </a:lnSpc>
              <a:buFont typeface="Arial" panose="020B0604020202020204" pitchFamily="34" charset="0"/>
              <a:buChar char="•"/>
            </a:pPr>
            <a:r>
              <a:rPr lang="en-US" sz="1800" dirty="0">
                <a:solidFill>
                  <a:schemeClr val="bg1"/>
                </a:solidFill>
                <a:latin typeface="Arial" panose="020B0604020202020204" pitchFamily="34" charset="0"/>
              </a:rPr>
              <a:t>Order Book</a:t>
            </a:r>
          </a:p>
          <a:p>
            <a:pPr marL="285750" indent="-285750">
              <a:lnSpc>
                <a:spcPct val="200000"/>
              </a:lnSpc>
              <a:buFont typeface="Arial" panose="020B0604020202020204" pitchFamily="34" charset="0"/>
              <a:buChar char="•"/>
            </a:pPr>
            <a:r>
              <a:rPr lang="en-IN" sz="1800" dirty="0">
                <a:solidFill>
                  <a:srgbClr val="FFFF00"/>
                </a:solidFill>
                <a:latin typeface="Arial" panose="020B0604020202020204" pitchFamily="34" charset="0"/>
                <a:sym typeface="Arial"/>
              </a:rPr>
              <a:t>Results Q2 FY20 vs Q2 FY21</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Debt &amp; Liquidity status</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Results H1 FY20 vs H1 FY21</a:t>
            </a:r>
            <a:endParaRPr lang="en-IN" sz="1800" dirty="0">
              <a:solidFill>
                <a:schemeClr val="bg1"/>
              </a:solidFill>
              <a:latin typeface="Arial" panose="020B0604020202020204" pitchFamily="34" charset="0"/>
              <a:ea typeface="Arial"/>
              <a:sym typeface="Arial"/>
            </a:endParaRP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ea typeface="Arial"/>
                <a:sym typeface="Arial"/>
              </a:rPr>
              <a:t>Status of reorganisation</a:t>
            </a:r>
          </a:p>
          <a:p>
            <a:pPr marL="285750"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Appendix : Financial Highlights- </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DWH</a:t>
            </a:r>
          </a:p>
          <a:p>
            <a:pPr marL="628642" lvl="1" indent="-285750">
              <a:lnSpc>
                <a:spcPct val="200000"/>
              </a:lnSpc>
              <a:buFont typeface="Arial" panose="020B0604020202020204" pitchFamily="34" charset="0"/>
              <a:buChar char="•"/>
            </a:pPr>
            <a:r>
              <a:rPr lang="en-IN" sz="1800" dirty="0">
                <a:solidFill>
                  <a:schemeClr val="bg1"/>
                </a:solidFill>
                <a:latin typeface="Arial" panose="020B0604020202020204" pitchFamily="34" charset="0"/>
                <a:sym typeface="Arial"/>
              </a:rPr>
              <a:t>Subsidiaries / JVs of SAMIL</a:t>
            </a:r>
            <a:endParaRPr lang="en-US" sz="1800" dirty="0">
              <a:solidFill>
                <a:schemeClr val="bg1"/>
              </a:solidFill>
            </a:endParaRPr>
          </a:p>
          <a:p>
            <a:pPr marL="285750" indent="-285750">
              <a:lnSpc>
                <a:spcPct val="200000"/>
              </a:lnSpc>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94053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dirty="0"/>
              <a:t>MSSL Consolidated : Q2FY20 vs Q2FY21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36215" y="702734"/>
            <a:ext cx="1078177"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graphicFrame>
        <p:nvGraphicFramePr>
          <p:cNvPr id="10" name="Chart 9">
            <a:extLst>
              <a:ext uri="{FF2B5EF4-FFF2-40B4-BE49-F238E27FC236}">
                <a16:creationId xmlns:a16="http://schemas.microsoft.com/office/drawing/2014/main" id="{090EB8CD-4325-CB4E-B4D3-28E2AA380963}"/>
              </a:ext>
            </a:extLst>
          </p:cNvPr>
          <p:cNvGraphicFramePr/>
          <p:nvPr>
            <p:extLst>
              <p:ext uri="{D42A27DB-BD31-4B8C-83A1-F6EECF244321}">
                <p14:modId xmlns:p14="http://schemas.microsoft.com/office/powerpoint/2010/main" val="373862968"/>
              </p:ext>
            </p:extLst>
          </p:nvPr>
        </p:nvGraphicFramePr>
        <p:xfrm>
          <a:off x="509154" y="31173"/>
          <a:ext cx="3525179" cy="302130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75990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83292"/>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graphicFrame>
        <p:nvGraphicFramePr>
          <p:cNvPr id="23" name="Chart 22">
            <a:extLst>
              <a:ext uri="{FF2B5EF4-FFF2-40B4-BE49-F238E27FC236}">
                <a16:creationId xmlns:a16="http://schemas.microsoft.com/office/drawing/2014/main" id="{765FC287-1D1A-6447-B136-AE1CF486383E}"/>
              </a:ext>
            </a:extLst>
          </p:cNvPr>
          <p:cNvGraphicFramePr/>
          <p:nvPr>
            <p:extLst>
              <p:ext uri="{D42A27DB-BD31-4B8C-83A1-F6EECF244321}">
                <p14:modId xmlns:p14="http://schemas.microsoft.com/office/powerpoint/2010/main" val="3062057090"/>
              </p:ext>
            </p:extLst>
          </p:nvPr>
        </p:nvGraphicFramePr>
        <p:xfrm>
          <a:off x="4484557" y="413644"/>
          <a:ext cx="4026198" cy="2541926"/>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234">
            <a:extLst>
              <a:ext uri="{FF2B5EF4-FFF2-40B4-BE49-F238E27FC236}">
                <a16:creationId xmlns:a16="http://schemas.microsoft.com/office/drawing/2014/main" id="{63C1DF3F-6C13-1345-BF54-1D65FEC2F3A3}"/>
              </a:ext>
            </a:extLst>
          </p:cNvPr>
          <p:cNvSpPr/>
          <p:nvPr/>
        </p:nvSpPr>
        <p:spPr>
          <a:xfrm>
            <a:off x="238909" y="2777031"/>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sp>
        <p:nvSpPr>
          <p:cNvPr id="29" name="TextBox 20">
            <a:extLst>
              <a:ext uri="{FF2B5EF4-FFF2-40B4-BE49-F238E27FC236}">
                <a16:creationId xmlns:a16="http://schemas.microsoft.com/office/drawing/2014/main" id="{10521F8B-F5F8-9142-AC85-7F94832AF969}"/>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sp>
        <p:nvSpPr>
          <p:cNvPr id="16" name="Shape 234">
            <a:extLst>
              <a:ext uri="{FF2B5EF4-FFF2-40B4-BE49-F238E27FC236}">
                <a16:creationId xmlns:a16="http://schemas.microsoft.com/office/drawing/2014/main" id="{BA6807C1-C625-434E-9ADD-5423AE8D9E76}"/>
              </a:ext>
            </a:extLst>
          </p:cNvPr>
          <p:cNvSpPr/>
          <p:nvPr/>
        </p:nvSpPr>
        <p:spPr>
          <a:xfrm>
            <a:off x="4939637" y="2789807"/>
            <a:ext cx="2087494"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PAT (Concern Share)</a:t>
            </a:r>
            <a:r>
              <a:rPr lang="en-US" sz="1600" b="0" dirty="0">
                <a:latin typeface="Arial Rounded MT Bold" panose="020F0704030504030204" pitchFamily="34" charset="77"/>
              </a:rPr>
              <a:t>.</a:t>
            </a:r>
          </a:p>
        </p:txBody>
      </p:sp>
      <p:graphicFrame>
        <p:nvGraphicFramePr>
          <p:cNvPr id="17" name="Chart 16">
            <a:extLst>
              <a:ext uri="{FF2B5EF4-FFF2-40B4-BE49-F238E27FC236}">
                <a16:creationId xmlns:a16="http://schemas.microsoft.com/office/drawing/2014/main" id="{8564F00F-D1D6-1749-B36A-9317DF6368E2}"/>
              </a:ext>
            </a:extLst>
          </p:cNvPr>
          <p:cNvGraphicFramePr/>
          <p:nvPr>
            <p:extLst>
              <p:ext uri="{D42A27DB-BD31-4B8C-83A1-F6EECF244321}">
                <p14:modId xmlns:p14="http://schemas.microsoft.com/office/powerpoint/2010/main" val="2050520197"/>
              </p:ext>
            </p:extLst>
          </p:nvPr>
        </p:nvGraphicFramePr>
        <p:xfrm>
          <a:off x="541564" y="2103015"/>
          <a:ext cx="3824091" cy="265304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59686B57-2C3A-0B46-8793-F6AAAC476AF2}"/>
              </a:ext>
            </a:extLst>
          </p:cNvPr>
          <p:cNvSpPr/>
          <p:nvPr/>
        </p:nvSpPr>
        <p:spPr>
          <a:xfrm>
            <a:off x="5713920" y="4471747"/>
            <a:ext cx="2626422" cy="553998"/>
          </a:xfrm>
          <a:prstGeom prst="rect">
            <a:avLst/>
          </a:prstGeom>
        </p:spPr>
        <p:txBody>
          <a:bodyPr wrap="square">
            <a:spAutoFit/>
          </a:bodyPr>
          <a:lstStyle/>
          <a:p>
            <a:pPr marL="95250" indent="-95250">
              <a:buFont typeface="Arial" panose="020B0604020202020204" pitchFamily="34" charset="0"/>
              <a:buChar char="•"/>
            </a:pPr>
            <a:r>
              <a:rPr lang="en-US" sz="750" i="1" dirty="0"/>
              <a:t>With the improvement in Greenfield performance,          the effective tax rate should normalise</a:t>
            </a:r>
          </a:p>
          <a:p>
            <a:pPr marL="95250" indent="-95250">
              <a:buFont typeface="Arial" panose="020B0604020202020204" pitchFamily="34" charset="0"/>
              <a:buChar char="•"/>
            </a:pPr>
            <a:r>
              <a:rPr lang="en-US" sz="750" i="1" dirty="0"/>
              <a:t>PAT adversely impacted by one-time costs of                €5 Mn on redemption of US$375 Mn notes</a:t>
            </a:r>
          </a:p>
        </p:txBody>
      </p:sp>
      <p:graphicFrame>
        <p:nvGraphicFramePr>
          <p:cNvPr id="21" name="Chart 20">
            <a:extLst>
              <a:ext uri="{FF2B5EF4-FFF2-40B4-BE49-F238E27FC236}">
                <a16:creationId xmlns:a16="http://schemas.microsoft.com/office/drawing/2014/main" id="{D2B7A84A-94B4-7E4D-86C0-AB833DDDC8EE}"/>
              </a:ext>
            </a:extLst>
          </p:cNvPr>
          <p:cNvGraphicFramePr/>
          <p:nvPr>
            <p:extLst>
              <p:ext uri="{D42A27DB-BD31-4B8C-83A1-F6EECF244321}">
                <p14:modId xmlns:p14="http://schemas.microsoft.com/office/powerpoint/2010/main" val="4202516517"/>
              </p:ext>
            </p:extLst>
          </p:nvPr>
        </p:nvGraphicFramePr>
        <p:xfrm>
          <a:off x="4815878" y="2095703"/>
          <a:ext cx="4089211" cy="2653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60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41154-2504-B041-97B2-A3C42357F5FB}"/>
              </a:ext>
            </a:extLst>
          </p:cNvPr>
          <p:cNvSpPr>
            <a:spLocks noGrp="1"/>
          </p:cNvSpPr>
          <p:nvPr>
            <p:ph type="title"/>
          </p:nvPr>
        </p:nvSpPr>
        <p:spPr/>
        <p:txBody>
          <a:bodyPr/>
          <a:lstStyle/>
          <a:p>
            <a:r>
              <a:rPr lang="en-US" dirty="0"/>
              <a:t>MSSL Standalone : Q2FY20 vs Q2FY21</a:t>
            </a:r>
            <a:r>
              <a:rPr lang="en-US" dirty="0">
                <a:solidFill>
                  <a:srgbClr val="C00000"/>
                </a:solidFill>
                <a:latin typeface="Arial Rounded MT Bold" panose="020F0704030504030204" pitchFamily="34" charset="77"/>
                <a:cs typeface="Arial"/>
              </a:rPr>
              <a:t>.</a:t>
            </a:r>
            <a:endParaRPr lang="en-US" dirty="0"/>
          </a:p>
        </p:txBody>
      </p:sp>
      <p:sp>
        <p:nvSpPr>
          <p:cNvPr id="9" name="Shape 234">
            <a:extLst>
              <a:ext uri="{FF2B5EF4-FFF2-40B4-BE49-F238E27FC236}">
                <a16:creationId xmlns:a16="http://schemas.microsoft.com/office/drawing/2014/main" id="{07A5DA7C-81B9-F946-996D-B54B1A5F5386}"/>
              </a:ext>
            </a:extLst>
          </p:cNvPr>
          <p:cNvSpPr/>
          <p:nvPr/>
        </p:nvSpPr>
        <p:spPr>
          <a:xfrm>
            <a:off x="236215" y="702734"/>
            <a:ext cx="1078177"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Revenues</a:t>
            </a:r>
            <a:r>
              <a:rPr lang="en-US" sz="1600" b="0" dirty="0">
                <a:latin typeface="Arial Rounded MT Bold" panose="020F0704030504030204" pitchFamily="34" charset="77"/>
              </a:rPr>
              <a:t>.</a:t>
            </a:r>
            <a:endParaRPr sz="1600" b="0" dirty="0">
              <a:latin typeface="Arial Rounded MT Bold" panose="020F0704030504030204" pitchFamily="34" charset="77"/>
            </a:endParaRPr>
          </a:p>
        </p:txBody>
      </p:sp>
      <p:graphicFrame>
        <p:nvGraphicFramePr>
          <p:cNvPr id="10" name="Chart 9">
            <a:extLst>
              <a:ext uri="{FF2B5EF4-FFF2-40B4-BE49-F238E27FC236}">
                <a16:creationId xmlns:a16="http://schemas.microsoft.com/office/drawing/2014/main" id="{090EB8CD-4325-CB4E-B4D3-28E2AA380963}"/>
              </a:ext>
            </a:extLst>
          </p:cNvPr>
          <p:cNvGraphicFramePr/>
          <p:nvPr>
            <p:extLst>
              <p:ext uri="{D42A27DB-BD31-4B8C-83A1-F6EECF244321}">
                <p14:modId xmlns:p14="http://schemas.microsoft.com/office/powerpoint/2010/main" val="400864278"/>
              </p:ext>
            </p:extLst>
          </p:nvPr>
        </p:nvGraphicFramePr>
        <p:xfrm>
          <a:off x="542819" y="199937"/>
          <a:ext cx="3525179" cy="279644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FA73E886-B780-024F-BDBA-15C64236C217}"/>
              </a:ext>
            </a:extLst>
          </p:cNvPr>
          <p:cNvCxnSpPr>
            <a:cxnSpLocks/>
          </p:cNvCxnSpPr>
          <p:nvPr/>
        </p:nvCxnSpPr>
        <p:spPr bwMode="auto">
          <a:xfrm>
            <a:off x="4778345" y="908349"/>
            <a:ext cx="0" cy="3759904"/>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3CDCBB67-FC04-CB45-AB61-60DFF4C4AA92}"/>
              </a:ext>
            </a:extLst>
          </p:cNvPr>
          <p:cNvCxnSpPr>
            <a:cxnSpLocks/>
          </p:cNvCxnSpPr>
          <p:nvPr/>
        </p:nvCxnSpPr>
        <p:spPr bwMode="auto">
          <a:xfrm>
            <a:off x="436418" y="2783292"/>
            <a:ext cx="8406246" cy="0"/>
          </a:xfrm>
          <a:prstGeom prst="line">
            <a:avLst/>
          </a:prstGeom>
          <a:solidFill>
            <a:schemeClr val="bg1"/>
          </a:solidFill>
          <a:ln w="6350" cap="flat" cmpd="sng" algn="ctr">
            <a:solidFill>
              <a:schemeClr val="bg1">
                <a:lumMod val="85000"/>
              </a:schemeClr>
            </a:solidFill>
            <a:prstDash val="sysDash"/>
            <a:round/>
            <a:headEnd type="none" w="med" len="med"/>
            <a:tailEnd type="none" w="med" len="med"/>
          </a:ln>
          <a:effectLst/>
        </p:spPr>
      </p:cxnSp>
      <p:graphicFrame>
        <p:nvGraphicFramePr>
          <p:cNvPr id="23" name="Chart 22">
            <a:extLst>
              <a:ext uri="{FF2B5EF4-FFF2-40B4-BE49-F238E27FC236}">
                <a16:creationId xmlns:a16="http://schemas.microsoft.com/office/drawing/2014/main" id="{765FC287-1D1A-6447-B136-AE1CF486383E}"/>
              </a:ext>
            </a:extLst>
          </p:cNvPr>
          <p:cNvGraphicFramePr/>
          <p:nvPr>
            <p:extLst>
              <p:ext uri="{D42A27DB-BD31-4B8C-83A1-F6EECF244321}">
                <p14:modId xmlns:p14="http://schemas.microsoft.com/office/powerpoint/2010/main" val="1909369440"/>
              </p:ext>
            </p:extLst>
          </p:nvPr>
        </p:nvGraphicFramePr>
        <p:xfrm>
          <a:off x="4639542" y="413644"/>
          <a:ext cx="4133198" cy="2541926"/>
        </p:xfrm>
        <a:graphic>
          <a:graphicData uri="http://schemas.openxmlformats.org/drawingml/2006/chart">
            <c:chart xmlns:c="http://schemas.openxmlformats.org/drawingml/2006/chart" xmlns:r="http://schemas.openxmlformats.org/officeDocument/2006/relationships" r:id="rId3"/>
          </a:graphicData>
        </a:graphic>
      </p:graphicFrame>
      <p:sp>
        <p:nvSpPr>
          <p:cNvPr id="26" name="Shape 234">
            <a:extLst>
              <a:ext uri="{FF2B5EF4-FFF2-40B4-BE49-F238E27FC236}">
                <a16:creationId xmlns:a16="http://schemas.microsoft.com/office/drawing/2014/main" id="{63C1DF3F-6C13-1345-BF54-1D65FEC2F3A3}"/>
              </a:ext>
            </a:extLst>
          </p:cNvPr>
          <p:cNvSpPr/>
          <p:nvPr/>
        </p:nvSpPr>
        <p:spPr>
          <a:xfrm>
            <a:off x="4926100" y="2796874"/>
            <a:ext cx="523475"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PAT</a:t>
            </a:r>
            <a:r>
              <a:rPr lang="en-US" sz="1600" b="0" dirty="0">
                <a:latin typeface="Arial Rounded MT Bold" panose="020F0704030504030204" pitchFamily="34" charset="77"/>
              </a:rPr>
              <a:t>.</a:t>
            </a:r>
          </a:p>
        </p:txBody>
      </p:sp>
      <p:sp>
        <p:nvSpPr>
          <p:cNvPr id="29" name="TextBox 20">
            <a:extLst>
              <a:ext uri="{FF2B5EF4-FFF2-40B4-BE49-F238E27FC236}">
                <a16:creationId xmlns:a16="http://schemas.microsoft.com/office/drawing/2014/main" id="{10521F8B-F5F8-9142-AC85-7F94832AF969}"/>
              </a:ext>
            </a:extLst>
          </p:cNvPr>
          <p:cNvSpPr txBox="1">
            <a:spLocks noChangeArrowheads="1"/>
          </p:cNvSpPr>
          <p:nvPr/>
        </p:nvSpPr>
        <p:spPr bwMode="auto">
          <a:xfrm>
            <a:off x="7252853" y="614754"/>
            <a:ext cx="1701023" cy="2308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900" dirty="0">
                <a:cs typeface="Arial" panose="020B0604020202020204" pitchFamily="34" charset="0"/>
              </a:rPr>
              <a:t>(Rs in Crores)</a:t>
            </a:r>
            <a:endParaRPr lang="en-IN" sz="900" dirty="0">
              <a:cs typeface="Arial" panose="020B0604020202020204" pitchFamily="34" charset="0"/>
            </a:endParaRPr>
          </a:p>
        </p:txBody>
      </p:sp>
      <p:sp>
        <p:nvSpPr>
          <p:cNvPr id="19" name="Shape 234">
            <a:extLst>
              <a:ext uri="{FF2B5EF4-FFF2-40B4-BE49-F238E27FC236}">
                <a16:creationId xmlns:a16="http://schemas.microsoft.com/office/drawing/2014/main" id="{F3066E50-62D2-B74F-93FE-579C29DC5812}"/>
              </a:ext>
            </a:extLst>
          </p:cNvPr>
          <p:cNvSpPr/>
          <p:nvPr/>
        </p:nvSpPr>
        <p:spPr>
          <a:xfrm>
            <a:off x="4915388" y="711584"/>
            <a:ext cx="889024" cy="33855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defRPr b="0"/>
            </a:pPr>
            <a:r>
              <a:rPr lang="en-US" sz="1600" b="0" dirty="0">
                <a:solidFill>
                  <a:srgbClr val="C00000"/>
                </a:solidFill>
                <a:latin typeface="+mn-lt"/>
              </a:rPr>
              <a:t>EBITDA</a:t>
            </a:r>
            <a:r>
              <a:rPr lang="en-US" sz="1600" b="0" dirty="0">
                <a:latin typeface="Arial Rounded MT Bold" panose="020F0704030504030204" pitchFamily="34" charset="77"/>
              </a:rPr>
              <a:t>.</a:t>
            </a:r>
          </a:p>
        </p:txBody>
      </p:sp>
      <p:graphicFrame>
        <p:nvGraphicFramePr>
          <p:cNvPr id="22" name="Chart 21">
            <a:extLst>
              <a:ext uri="{FF2B5EF4-FFF2-40B4-BE49-F238E27FC236}">
                <a16:creationId xmlns:a16="http://schemas.microsoft.com/office/drawing/2014/main" id="{D92EB2B2-C62C-6249-8A76-3E933BAD54F8}"/>
              </a:ext>
            </a:extLst>
          </p:cNvPr>
          <p:cNvGraphicFramePr/>
          <p:nvPr>
            <p:extLst>
              <p:ext uri="{D42A27DB-BD31-4B8C-83A1-F6EECF244321}">
                <p14:modId xmlns:p14="http://schemas.microsoft.com/office/powerpoint/2010/main" val="2982568884"/>
              </p:ext>
            </p:extLst>
          </p:nvPr>
        </p:nvGraphicFramePr>
        <p:xfrm>
          <a:off x="541564" y="2120074"/>
          <a:ext cx="3805971" cy="2653043"/>
        </p:xfrm>
        <a:graphic>
          <a:graphicData uri="http://schemas.openxmlformats.org/drawingml/2006/chart">
            <c:chart xmlns:c="http://schemas.openxmlformats.org/drawingml/2006/chart" xmlns:r="http://schemas.openxmlformats.org/officeDocument/2006/relationships" r:id="rId4"/>
          </a:graphicData>
        </a:graphic>
      </p:graphicFrame>
      <p:sp>
        <p:nvSpPr>
          <p:cNvPr id="16" name="Shape 234">
            <a:extLst>
              <a:ext uri="{FF2B5EF4-FFF2-40B4-BE49-F238E27FC236}">
                <a16:creationId xmlns:a16="http://schemas.microsoft.com/office/drawing/2014/main" id="{C2C6137D-275E-3349-BD46-A84159D0A3E7}"/>
              </a:ext>
            </a:extLst>
          </p:cNvPr>
          <p:cNvSpPr/>
          <p:nvPr/>
        </p:nvSpPr>
        <p:spPr>
          <a:xfrm>
            <a:off x="238909" y="2780384"/>
            <a:ext cx="1560682" cy="4924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latin typeface="Arial"/>
                <a:ea typeface="Arial"/>
                <a:cs typeface="Arial"/>
                <a:sym typeface="Arial"/>
              </a:defRPr>
            </a:lvl1pPr>
          </a:lstStyle>
          <a:p>
            <a:pPr lvl="0" algn="l">
              <a:defRPr b="0"/>
            </a:pPr>
            <a:r>
              <a:rPr lang="en-US" sz="1600" b="0" dirty="0">
                <a:solidFill>
                  <a:srgbClr val="C00000"/>
                </a:solidFill>
                <a:latin typeface="+mn-lt"/>
              </a:rPr>
              <a:t>PBT</a:t>
            </a:r>
            <a:r>
              <a:rPr lang="en-US" sz="1600" b="0" dirty="0">
                <a:latin typeface="Arial Rounded MT Bold" panose="020F0704030504030204" pitchFamily="34" charset="77"/>
              </a:rPr>
              <a:t>.</a:t>
            </a:r>
            <a:endParaRPr lang="en-US" sz="1600" b="0" dirty="0">
              <a:solidFill>
                <a:srgbClr val="C00000"/>
              </a:solidFill>
              <a:latin typeface="+mn-lt"/>
            </a:endParaRPr>
          </a:p>
          <a:p>
            <a:pPr lvl="0" algn="l">
              <a:defRPr b="0"/>
            </a:pPr>
            <a:r>
              <a:rPr lang="en-US" sz="1000" b="0" dirty="0">
                <a:solidFill>
                  <a:srgbClr val="C00000"/>
                </a:solidFill>
                <a:latin typeface="+mn-lt"/>
              </a:rPr>
              <a:t>(before exceptional items)</a:t>
            </a:r>
            <a:endParaRPr lang="en-US" sz="1600" b="0" dirty="0">
              <a:latin typeface="Arial Rounded MT Bold" panose="020F0704030504030204" pitchFamily="34" charset="77"/>
            </a:endParaRPr>
          </a:p>
        </p:txBody>
      </p:sp>
      <p:graphicFrame>
        <p:nvGraphicFramePr>
          <p:cNvPr id="18" name="Chart 17">
            <a:extLst>
              <a:ext uri="{FF2B5EF4-FFF2-40B4-BE49-F238E27FC236}">
                <a16:creationId xmlns:a16="http://schemas.microsoft.com/office/drawing/2014/main" id="{AB6CE130-B7DB-6A4D-93E2-1FB4C72BC3C9}"/>
              </a:ext>
            </a:extLst>
          </p:cNvPr>
          <p:cNvGraphicFramePr/>
          <p:nvPr>
            <p:extLst>
              <p:ext uri="{D42A27DB-BD31-4B8C-83A1-F6EECF244321}">
                <p14:modId xmlns:p14="http://schemas.microsoft.com/office/powerpoint/2010/main" val="1142401824"/>
              </p:ext>
            </p:extLst>
          </p:nvPr>
        </p:nvGraphicFramePr>
        <p:xfrm>
          <a:off x="4926099" y="2102744"/>
          <a:ext cx="3846637" cy="2653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704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Motherson Master">
  <a:themeElements>
    <a:clrScheme name="Motherson">
      <a:dk1>
        <a:srgbClr val="000000"/>
      </a:dk1>
      <a:lt1>
        <a:srgbClr val="FFFFFF"/>
      </a:lt1>
      <a:dk2>
        <a:srgbClr val="414042"/>
      </a:dk2>
      <a:lt2>
        <a:srgbClr val="E7E8E9"/>
      </a:lt2>
      <a:accent1>
        <a:srgbClr val="DA2128"/>
      </a:accent1>
      <a:accent2>
        <a:srgbClr val="8B0304"/>
      </a:accent2>
      <a:accent3>
        <a:srgbClr val="F68220"/>
      </a:accent3>
      <a:accent4>
        <a:srgbClr val="39B54A"/>
      </a:accent4>
      <a:accent5>
        <a:srgbClr val="B09934"/>
      </a:accent5>
      <a:accent6>
        <a:srgbClr val="FFE700"/>
      </a:accent6>
      <a:hlink>
        <a:srgbClr val="6D6E71"/>
      </a:hlink>
      <a:folHlink>
        <a:srgbClr val="6D6E7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6350">
          <a:noFill/>
          <a:miter lim="800000"/>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defRPr sz="1200" dirty="0" err="1" smtClean="0">
            <a:latin typeface="Arial" panose="020B0604020202020204" pitchFamily="34" charset="0"/>
            <a:cs typeface="Arial" panose="020B0604020202020204" pitchFamily="34" charset="0"/>
          </a:defRPr>
        </a:defPPr>
      </a:lstStyle>
    </a:spDef>
    <a:lnDef>
      <a:spPr bwMode="auto">
        <a:solidFill>
          <a:schemeClr val="bg1"/>
        </a:solidFill>
        <a:ln w="6350" cap="flat" cmpd="sng" algn="ctr">
          <a:solidFill>
            <a:srgbClr val="000000"/>
          </a:solidFill>
          <a:prstDash val="solid"/>
          <a:round/>
          <a:headEnd type="none" w="med" len="med"/>
          <a:tailEnd type="none" w="med" len="med"/>
        </a:ln>
        <a:effectLst/>
      </a:spPr>
      <a:bodyPr/>
      <a:lstStyle/>
    </a:lnDef>
    <a:txDef>
      <a:spPr>
        <a:noFill/>
      </a:spPr>
      <a:bodyPr wrap="square" lIns="0" tIns="0" rIns="0" bIns="0" rtlCol="0">
        <a:noAutofit/>
      </a:bodyPr>
      <a:lstStyle>
        <a:defPPr>
          <a:defRPr sz="1600" dirty="0" err="1" smtClean="0">
            <a:latin typeface="+mj-lt"/>
          </a:defRPr>
        </a:defPPr>
      </a:lstStyle>
    </a:tx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000000"/>
        </a:dk2>
        <a:lt2>
          <a:srgbClr val="808080"/>
        </a:lt2>
        <a:accent1>
          <a:srgbClr val="465A69"/>
        </a:accent1>
        <a:accent2>
          <a:srgbClr val="829BA5"/>
        </a:accent2>
        <a:accent3>
          <a:srgbClr val="FFFFFF"/>
        </a:accent3>
        <a:accent4>
          <a:srgbClr val="000000"/>
        </a:accent4>
        <a:accent5>
          <a:srgbClr val="B0B5B9"/>
        </a:accent5>
        <a:accent6>
          <a:srgbClr val="758C95"/>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000000"/>
        </a:dk2>
        <a:lt2>
          <a:srgbClr val="CC0000"/>
        </a:lt2>
        <a:accent1>
          <a:srgbClr val="506C7C"/>
        </a:accent1>
        <a:accent2>
          <a:srgbClr val="97B0C1"/>
        </a:accent2>
        <a:accent3>
          <a:srgbClr val="FFFFFF"/>
        </a:accent3>
        <a:accent4>
          <a:srgbClr val="000000"/>
        </a:accent4>
        <a:accent5>
          <a:srgbClr val="B3BABF"/>
        </a:accent5>
        <a:accent6>
          <a:srgbClr val="889FAF"/>
        </a:accent6>
        <a:hlink>
          <a:srgbClr val="E7EEF1"/>
        </a:hlink>
        <a:folHlink>
          <a:srgbClr val="008B85"/>
        </a:folHlink>
      </a:clrScheme>
      <a:clrMap bg1="lt1" tx1="dk1" bg2="lt2" tx2="dk2" accent1="accent1" accent2="accent2" accent3="accent3" accent4="accent4" accent5="accent5" accent6="accent6" hlink="hlink" folHlink="folHlink"/>
    </a:extraClrScheme>
    <a:extraClrScheme>
      <a:clrScheme name="Standarddesign 10">
        <a:dk1>
          <a:srgbClr val="000000"/>
        </a:dk1>
        <a:lt1>
          <a:srgbClr val="FFFFFF"/>
        </a:lt1>
        <a:dk2>
          <a:srgbClr val="000000"/>
        </a:dk2>
        <a:lt2>
          <a:srgbClr val="CC0000"/>
        </a:lt2>
        <a:accent1>
          <a:srgbClr val="58748B"/>
        </a:accent1>
        <a:accent2>
          <a:srgbClr val="97B0C1"/>
        </a:accent2>
        <a:accent3>
          <a:srgbClr val="FFFFFF"/>
        </a:accent3>
        <a:accent4>
          <a:srgbClr val="000000"/>
        </a:accent4>
        <a:accent5>
          <a:srgbClr val="B4BCC4"/>
        </a:accent5>
        <a:accent6>
          <a:srgbClr val="889FAF"/>
        </a:accent6>
        <a:hlink>
          <a:srgbClr val="E7EEF1"/>
        </a:hlink>
        <a:folHlink>
          <a:srgbClr val="008B85"/>
        </a:folHlink>
      </a:clrScheme>
      <a:clrMap bg1="lt1" tx1="dk1" bg2="lt2" tx2="dk2" accent1="accent1" accent2="accent2" accent3="accent3" accent4="accent4" accent5="accent5" accent6="accent6" hlink="hlink" folHlink="folHlink"/>
    </a:extraClrScheme>
    <a:extraClrScheme>
      <a:clrScheme name="Standarddesign 11">
        <a:dk1>
          <a:srgbClr val="000000"/>
        </a:dk1>
        <a:lt1>
          <a:srgbClr val="FFFFFF"/>
        </a:lt1>
        <a:dk2>
          <a:srgbClr val="000000"/>
        </a:dk2>
        <a:lt2>
          <a:srgbClr val="CC0000"/>
        </a:lt2>
        <a:accent1>
          <a:srgbClr val="58748B"/>
        </a:accent1>
        <a:accent2>
          <a:srgbClr val="97B0C1"/>
        </a:accent2>
        <a:accent3>
          <a:srgbClr val="FFFFFF"/>
        </a:accent3>
        <a:accent4>
          <a:srgbClr val="000000"/>
        </a:accent4>
        <a:accent5>
          <a:srgbClr val="B4BCC4"/>
        </a:accent5>
        <a:accent6>
          <a:srgbClr val="889FAF"/>
        </a:accent6>
        <a:hlink>
          <a:srgbClr val="D9E4E9"/>
        </a:hlink>
        <a:folHlink>
          <a:srgbClr val="008B85"/>
        </a:folHlink>
      </a:clrScheme>
      <a:clrMap bg1="lt1" tx1="dk1" bg2="lt2" tx2="dk2" accent1="accent1" accent2="accent2" accent3="accent3" accent4="accent4" accent5="accent5" accent6="accent6" hlink="hlink" folHlink="folHlink"/>
    </a:extraClrScheme>
    <a:extraClrScheme>
      <a:clrScheme name="Standarddesign 12">
        <a:dk1>
          <a:srgbClr val="000000"/>
        </a:dk1>
        <a:lt1>
          <a:srgbClr val="FFFFFF"/>
        </a:lt1>
        <a:dk2>
          <a:srgbClr val="000000"/>
        </a:dk2>
        <a:lt2>
          <a:srgbClr val="FF6600"/>
        </a:lt2>
        <a:accent1>
          <a:srgbClr val="FFCC00"/>
        </a:accent1>
        <a:accent2>
          <a:srgbClr val="FFFF99"/>
        </a:accent2>
        <a:accent3>
          <a:srgbClr val="FFFFFF"/>
        </a:accent3>
        <a:accent4>
          <a:srgbClr val="000000"/>
        </a:accent4>
        <a:accent5>
          <a:srgbClr val="FFE2AA"/>
        </a:accent5>
        <a:accent6>
          <a:srgbClr val="E7E78A"/>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D20000"/>
        </a:lt2>
        <a:accent1>
          <a:srgbClr val="FFCC00"/>
        </a:accent1>
        <a:accent2>
          <a:srgbClr val="FFE05B"/>
        </a:accent2>
        <a:accent3>
          <a:srgbClr val="FFFFFF"/>
        </a:accent3>
        <a:accent4>
          <a:srgbClr val="000000"/>
        </a:accent4>
        <a:accent5>
          <a:srgbClr val="FFE2AA"/>
        </a:accent5>
        <a:accent6>
          <a:srgbClr val="E7CB52"/>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D20000"/>
        </a:lt2>
        <a:accent1>
          <a:srgbClr val="FF6600"/>
        </a:accent1>
        <a:accent2>
          <a:srgbClr val="FF9933"/>
        </a:accent2>
        <a:accent3>
          <a:srgbClr val="FFFFFF"/>
        </a:accent3>
        <a:accent4>
          <a:srgbClr val="000000"/>
        </a:accent4>
        <a:accent5>
          <a:srgbClr val="FFB8AA"/>
        </a:accent5>
        <a:accent6>
          <a:srgbClr val="E78A2D"/>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FF3C00"/>
        </a:dk2>
        <a:lt2>
          <a:srgbClr val="D20000"/>
        </a:lt2>
        <a:accent1>
          <a:srgbClr val="FF7800"/>
        </a:accent1>
        <a:accent2>
          <a:srgbClr val="FFB400"/>
        </a:accent2>
        <a:accent3>
          <a:srgbClr val="FFFFFF"/>
        </a:accent3>
        <a:accent4>
          <a:srgbClr val="000000"/>
        </a:accent4>
        <a:accent5>
          <a:srgbClr val="FFBEAA"/>
        </a:accent5>
        <a:accent6>
          <a:srgbClr val="E7A300"/>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FFFFFF"/>
        </a:lt1>
        <a:dk2>
          <a:srgbClr val="FF3C00"/>
        </a:dk2>
        <a:lt2>
          <a:srgbClr val="D20000"/>
        </a:lt2>
        <a:accent1>
          <a:srgbClr val="FF6E00"/>
        </a:accent1>
        <a:accent2>
          <a:srgbClr val="FFB400"/>
        </a:accent2>
        <a:accent3>
          <a:srgbClr val="FFFFFF"/>
        </a:accent3>
        <a:accent4>
          <a:srgbClr val="000000"/>
        </a:accent4>
        <a:accent5>
          <a:srgbClr val="FFBAAA"/>
        </a:accent5>
        <a:accent6>
          <a:srgbClr val="E7A300"/>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BoA Securities">
    <a:dk1>
      <a:srgbClr val="000000"/>
    </a:dk1>
    <a:lt1>
      <a:srgbClr val="FFFFFF"/>
    </a:lt1>
    <a:dk2>
      <a:srgbClr val="000000"/>
    </a:dk2>
    <a:lt2>
      <a:srgbClr val="FFFFFF"/>
    </a:lt2>
    <a:accent1>
      <a:srgbClr val="012169"/>
    </a:accent1>
    <a:accent2>
      <a:srgbClr val="E31837"/>
    </a:accent2>
    <a:accent3>
      <a:srgbClr val="0073CF"/>
    </a:accent3>
    <a:accent4>
      <a:srgbClr val="009CDE"/>
    </a:accent4>
    <a:accent5>
      <a:srgbClr val="780032"/>
    </a:accent5>
    <a:accent6>
      <a:srgbClr val="E28897"/>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5772</TotalTime>
  <Words>2967</Words>
  <Application>Microsoft Macintosh PowerPoint</Application>
  <PresentationFormat>On-screen Show (16:9)</PresentationFormat>
  <Paragraphs>639</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Arial Rounded MT Bold</vt:lpstr>
      <vt:lpstr>Bauhaus 93</vt:lpstr>
      <vt:lpstr>Calibri</vt:lpstr>
      <vt:lpstr>Gill Sans</vt:lpstr>
      <vt:lpstr>Symbol</vt:lpstr>
      <vt:lpstr>Times New Roman</vt:lpstr>
      <vt:lpstr>1_Motherson Master</vt:lpstr>
      <vt:lpstr>Motherson Sumi Systems Ltd. (MSSL) Financial Performance Q2 FY 2020-21</vt:lpstr>
      <vt:lpstr>PowerPoint Presentation</vt:lpstr>
      <vt:lpstr>Highlights (1/2).</vt:lpstr>
      <vt:lpstr>Highlights (2/2).</vt:lpstr>
      <vt:lpstr>PowerPoint Presentation</vt:lpstr>
      <vt:lpstr>Order book status at SMRP BV level.</vt:lpstr>
      <vt:lpstr>PowerPoint Presentation</vt:lpstr>
      <vt:lpstr>MSSL Consolidated : Q2FY20 vs Q2FY21.</vt:lpstr>
      <vt:lpstr>MSSL Standalone : Q2FY20 vs Q2FY21.</vt:lpstr>
      <vt:lpstr>SMRPBV (In Euro Terms) : Q2FY20 vs Q2FY21.</vt:lpstr>
      <vt:lpstr>SMR &amp; SMP (In Euro Terms) : Q2FY20 vs Q2FY21.</vt:lpstr>
      <vt:lpstr>Focused Measures at Greenfield Plants taken to improve performance in FY21</vt:lpstr>
      <vt:lpstr>PKC (In Euro Terms) : Q2FY20 vs Q2FY21.</vt:lpstr>
      <vt:lpstr>PowerPoint Presentation</vt:lpstr>
      <vt:lpstr>A. Net Debt.</vt:lpstr>
      <vt:lpstr>Liquidity : Strong Position. </vt:lpstr>
      <vt:lpstr>PowerPoint Presentation</vt:lpstr>
      <vt:lpstr>MSSL Consolidated : H1FY20 vs H1FY21.</vt:lpstr>
      <vt:lpstr>MSSL Standalone : H1FY20 vs H1FY21.</vt:lpstr>
      <vt:lpstr>SMRPBV (In Euro Terms) : H1FY20 vs H1FY21.</vt:lpstr>
      <vt:lpstr>SMR &amp; SMP (In Euro Terms) : H1FY20 vs H1FY21.</vt:lpstr>
      <vt:lpstr>PKC (In Euro Terms) : H1FY20 vs H1FY21.</vt:lpstr>
      <vt:lpstr>Reference Rates, Notes &amp; Safe Harbor.</vt:lpstr>
      <vt:lpstr>PowerPoint Presentation</vt:lpstr>
      <vt:lpstr> Scheme Execution Progressing</vt:lpstr>
      <vt:lpstr>PowerPoint Presentation</vt:lpstr>
      <vt:lpstr>PowerPoint Presentation</vt:lpstr>
      <vt:lpstr>DWH: Income statement</vt:lpstr>
      <vt:lpstr>Ex - DWH: Income statement</vt:lpstr>
      <vt:lpstr>PowerPoint Presentation</vt:lpstr>
      <vt:lpstr>SAMIL Key Highlights.</vt:lpstr>
      <vt:lpstr>Proforma Financials *  3</vt:lpstr>
      <vt:lpstr>PowerPoint Presentation</vt:lpstr>
    </vt:vector>
  </TitlesOfParts>
  <Company>Visiocorp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dc:title>
  <dc:creator>Alexander.Wolff@motherson.com</dc:creator>
  <cp:lastModifiedBy>Deep, Rahul (Motherson)</cp:lastModifiedBy>
  <cp:revision>3117</cp:revision>
  <cp:lastPrinted>2020-11-10T06:19:38Z</cp:lastPrinted>
  <dcterms:modified xsi:type="dcterms:W3CDTF">2020-11-10T06:43:06Z</dcterms:modified>
</cp:coreProperties>
</file>